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6" r:id="rId4"/>
    <p:sldMasterId id="214748365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</p:sldIdLst>
  <p:sldSz cy="9753600" cx="13004800"/>
  <p:notesSz cx="6858000" cy="9144000"/>
  <p:embeddedFontLst>
    <p:embeddedFont>
      <p:font typeface="Merriweather Sans"/>
      <p:regular r:id="rId144"/>
      <p:bold r:id="rId145"/>
      <p:italic r:id="rId146"/>
      <p:boldItalic r:id="rId147"/>
    </p:embeddedFont>
    <p:embeddedFont>
      <p:font typeface="Helvetica Neue"/>
      <p:regular r:id="rId148"/>
      <p:bold r:id="rId149"/>
      <p:italic r:id="rId150"/>
      <p:boldItalic r:id="rId151"/>
    </p:embeddedFont>
    <p:embeddedFont>
      <p:font typeface="Gill Sans"/>
      <p:regular r:id="rId152"/>
      <p:bold r:id="rId1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4" roundtripDataSignature="AMtx7mh1iSYMzJ0Y2Ezk/p6XKWtHMiOl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font" Target="fonts/HelveticaNeue-italic.fntdata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font" Target="fonts/HelveticaNeue-bold.fntdata"/><Relationship Id="rId4" Type="http://schemas.openxmlformats.org/officeDocument/2006/relationships/slideMaster" Target="slideMasters/slideMaster2.xml"/><Relationship Id="rId148" Type="http://schemas.openxmlformats.org/officeDocument/2006/relationships/font" Target="fonts/HelveticaNeue-regular.fntdata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3.xml"/><Relationship Id="rId147" Type="http://schemas.openxmlformats.org/officeDocument/2006/relationships/font" Target="fonts/MerriweatherSans-boldItalic.fntdata"/><Relationship Id="rId6" Type="http://schemas.openxmlformats.org/officeDocument/2006/relationships/slideMaster" Target="slideMasters/slideMaster4.xml"/><Relationship Id="rId146" Type="http://schemas.openxmlformats.org/officeDocument/2006/relationships/font" Target="fonts/MerriweatherSans-italic.fntdata"/><Relationship Id="rId7" Type="http://schemas.openxmlformats.org/officeDocument/2006/relationships/notesMaster" Target="notesMasters/notesMaster1.xml"/><Relationship Id="rId145" Type="http://schemas.openxmlformats.org/officeDocument/2006/relationships/font" Target="fonts/MerriweatherSans-bold.fntdata"/><Relationship Id="rId8" Type="http://schemas.openxmlformats.org/officeDocument/2006/relationships/slide" Target="slides/slide1.xml"/><Relationship Id="rId144" Type="http://schemas.openxmlformats.org/officeDocument/2006/relationships/font" Target="fonts/MerriweatherSans-regular.fntdata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154" Type="http://customschemas.google.com/relationships/presentationmetadata" Target="metadata"/><Relationship Id="rId58" Type="http://schemas.openxmlformats.org/officeDocument/2006/relationships/slide" Target="slides/slide51.xml"/><Relationship Id="rId153" Type="http://schemas.openxmlformats.org/officeDocument/2006/relationships/font" Target="fonts/GillSans-bold.fntdata"/><Relationship Id="rId152" Type="http://schemas.openxmlformats.org/officeDocument/2006/relationships/font" Target="fonts/GillSans-regular.fntdata"/><Relationship Id="rId151" Type="http://schemas.openxmlformats.org/officeDocument/2006/relationships/font" Target="fonts/HelveticaNeue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0fa84032c_0_41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8" name="Google Shape;88;g120fa84032c_0_4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g120fa84032c_0_4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20fa84032c_0_5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g120fa84032c_0_5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20fa84032c_0_5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g120fa84032c_0_5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20fa84032c_0_5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g120fa84032c_0_5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20fa84032c_0_5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g120fa84032c_0_5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20fa84032c_0_5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g120fa84032c_0_5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20fa84032c_0_5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g120fa84032c_0_5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20fa84032c_0_5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g120fa84032c_0_5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20fa84032c_0_5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g120fa84032c_0_5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20fa84032c_0_5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g120fa84032c_0_5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20fa84032c_0_5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120fa84032c_0_5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20fa84032c_0_5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g120fa84032c_0_5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20fa84032c_0_5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g120fa84032c_0_5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20fa84032c_0_6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120fa84032c_0_6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20fa84032c_0_6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g120fa84032c_0_6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20fa84032c_0_6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g120fa84032c_0_6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20fa84032c_0_6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g120fa84032c_0_6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20fa84032c_0_6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g120fa84032c_0_6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20fa84032c_0_1913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76" name="Google Shape;1076;g120fa84032c_0_19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7" name="Google Shape;1077;g120fa84032c_0_19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20fa84032c_0_192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85" name="Google Shape;1085;g120fa84032c_0_19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6" name="Google Shape;1086;g120fa84032c_0_19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120fa84032c_0_1927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94" name="Google Shape;1094;g120fa84032c_0_19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5" name="Google Shape;1095;g120fa84032c_0_19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State of each processor pi contains : a variable parent_i which holds either a processor index or nil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 variable childreni which holds a set of processor indices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 boolean terminatedi which indicates wheter pi is in a terminated state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Initially the value of the parent and children variables are such that they form a spanning tree rooted at pr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Outbufr[j] holds M for each j in childrenr. All other outbuf are empty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result of comp(i) is that if M is in inbufi[k] for some k then M is placed in outbufi[j] for each j in childreni and pi enters a terminated state by setting terminatedi to true.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If i=r and terminatedr is false then terminatedr is set to true. Otherwhise nothing is done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20fa84032c_0_1934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03" name="Google Shape;1103;g120fa84032c_0_19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4" name="Google Shape;1104;g120fa84032c_0_19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20fa84032c_0_194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12" name="Google Shape;1112;g120fa84032c_0_19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3" name="Google Shape;1113;g120fa84032c_0_19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20fa84032c_0_194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21" name="Google Shape;1121;g120fa84032c_0_19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2" name="Google Shape;1122;g120fa84032c_0_19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20fa84032c_0_195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30" name="Google Shape;1130;g120fa84032c_0_19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1" name="Google Shape;1131;g120fa84032c_0_19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20fa84032c_0_196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39" name="Google Shape;1139;g120fa84032c_0_19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0" name="Google Shape;1140;g120fa84032c_0_19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20fa84032c_0_196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148" name="Google Shape;1148;g120fa84032c_0_19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9" name="Google Shape;1149;g120fa84032c_0_19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120fa84032c_0_204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229" name="Google Shape;1229;g120fa84032c_0_20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0" name="Google Shape;1230;g120fa84032c_0_20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120fa84032c_0_205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238" name="Google Shape;1238;g120fa84032c_0_20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9" name="Google Shape;1239;g120fa84032c_0_20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120fa84032c_0_20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g120fa84032c_0_20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20fa84032c_0_206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255" name="Google Shape;1255;g120fa84032c_0_20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6" name="Google Shape;1256;g120fa84032c_0_20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20fa84032c_0_207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264" name="Google Shape;1264;g120fa84032c_0_20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5" name="Google Shape;1265;g120fa84032c_0_20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120fa84032c_0_208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273" name="Google Shape;1273;g120fa84032c_0_20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4" name="Google Shape;1274;g120fa84032c_0_20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20fa84032c_0_208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282" name="Google Shape;1282;g120fa84032c_0_20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83" name="Google Shape;1283;g120fa84032c_0_20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120fa84032c_0_213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334" name="Google Shape;1334;g120fa84032c_0_2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5" name="Google Shape;1335;g120fa84032c_0_21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Font typeface="Twentieth Century"/>
              <a:buNone/>
            </a:pPr>
            <a:r>
              <a:rPr lang="en-US">
                <a:latin typeface="Twentieth Century"/>
                <a:ea typeface="Twentieth Century"/>
                <a:cs typeface="Twentieth Century"/>
                <a:sym typeface="Twentieth Century"/>
              </a:rPr>
              <a:t>Exercise : Modify the flooding algorithm to obtain a spanning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120fa84032c_0_2146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343" name="Google Shape;1343;g120fa84032c_0_2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4" name="Google Shape;1344;g120fa84032c_0_2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120fa84032c_0_2153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352" name="Google Shape;1352;g120fa84032c_0_2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3" name="Google Shape;1353;g120fa84032c_0_21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20fa84032c_0_216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362" name="Google Shape;1362;g120fa84032c_0_21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3" name="Google Shape;1363;g120fa84032c_0_2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0fa84032c_0_893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7" name="Google Shape;97;g120fa84032c_0_8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g120fa84032c_0_8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14ae6231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214ae6231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14ae62313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14ae62313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214ae62313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214ae62313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214ae62313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214ae62313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214ae62313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214ae62313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14ae62313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214ae62313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14ae62313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14ae62313_0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214ae62313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214ae62313_0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14ae62313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214ae62313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14ae62313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14ae62313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214ae62313_0_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214ae62313_0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214ae62313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214ae62313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214ae62313_0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214ae62313_0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214ae62313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214ae62313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214ae62313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214ae62313_0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214ae62313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214ae62313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14ae62313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14ae62313_0_1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14ae62313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214ae62313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214ae62313_0_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214ae62313_0_1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214ae62313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214ae62313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214ae62313_0_1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214ae62313_0_1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214ae62313_0_1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214ae62313_0_1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214ae62313_0_1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214ae62313_0_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214ae62313_0_2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214ae62313_0_2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214ae62313_0_2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214ae62313_0_2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14ae62313_0_2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14ae62313_0_2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214ae62313_0_2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214ae62313_0_2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214ae62313_0_2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214ae62313_0_2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20fa84032c_0_912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12" name="Google Shape;712;g120fa84032c_0_9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3" name="Google Shape;713;g120fa84032c_0_9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20fa84032c_0_112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20" name="Google Shape;720;g120fa84032c_0_1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1" name="Google Shape;721;g120fa84032c_0_1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20fa84032c_0_113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29" name="Google Shape;729;g120fa84032c_0_1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0" name="Google Shape;730;g120fa84032c_0_1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20fa84032c_0_1163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59" name="Google Shape;759;g120fa84032c_0_11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0" name="Google Shape;760;g120fa84032c_0_11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20fa84032c_0_117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68" name="Google Shape;768;g120fa84032c_0_1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9" name="Google Shape;769;g120fa84032c_0_1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20fa84032c_0_119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98" name="Google Shape;798;g120fa84032c_0_1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9" name="Google Shape;799;g120fa84032c_0_1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20fa84032c_0_120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07" name="Google Shape;807;g120fa84032c_0_12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8" name="Google Shape;808;g120fa84032c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120fa84032c_0_1238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42" name="Google Shape;842;g120fa84032c_0_12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3" name="Google Shape;843;g120fa84032c_0_12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20fa84032c_0_124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51" name="Google Shape;851;g120fa84032c_0_1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2" name="Google Shape;852;g120fa84032c_0_1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deliver event affects the state of the sending and of the receiving process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20fa84032c_0_1259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60" name="Google Shape;860;g120fa84032c_0_12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1" name="Google Shape;861;g120fa84032c_0_12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20fa84032c_0_1266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69" name="Google Shape;869;g120fa84032c_0_12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0" name="Google Shape;870;g120fa84032c_0_1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20fa84032c_0_1273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78" name="Google Shape;878;g120fa84032c_0_12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9" name="Google Shape;879;g120fa84032c_0_12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sequence of alternating configurations and events can be partitioned into disjoint rounds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20fa84032c_0_1280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87" name="Google Shape;887;g120fa84032c_0_12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8" name="Google Shape;888;g120fa84032c_0_12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20fa84032c_0_1287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96" name="Google Shape;896;g120fa84032c_0_12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7" name="Google Shape;897;g120fa84032c_0_12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20fa84032c_0_1325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05" name="Google Shape;905;g120fa84032c_0_13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6" name="Google Shape;906;g120fa84032c_0_13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20fa84032c_0_5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g120fa84032c_0_5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20fa84032c_0_5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g120fa84032c_0_5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20fa84032c_0_5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120fa84032c_0_5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20fa84032c_0_5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120fa84032c_0_5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go Dist theme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120fa84032c_0_359"/>
          <p:cNvSpPr txBox="1"/>
          <p:nvPr>
            <p:ph type="title"/>
          </p:nvPr>
        </p:nvSpPr>
        <p:spPr>
          <a:xfrm>
            <a:off x="87132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6" name="Google Shape;16;g120fa84032c_0_359"/>
          <p:cNvSpPr txBox="1"/>
          <p:nvPr>
            <p:ph idx="1" type="body"/>
          </p:nvPr>
        </p:nvSpPr>
        <p:spPr>
          <a:xfrm>
            <a:off x="871322" y="2275840"/>
            <a:ext cx="11595900" cy="6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>
            <a:lvl1pPr indent="-323850" lvl="0" marL="457200" algn="l">
              <a:spcBef>
                <a:spcPts val="1000"/>
              </a:spcBef>
              <a:spcAft>
                <a:spcPts val="0"/>
              </a:spcAft>
              <a:buSzPts val="1500"/>
              <a:buChar char="◻"/>
              <a:defRPr/>
            </a:lvl1pPr>
            <a:lvl2pPr indent="-342900" lvl="1" marL="914400" algn="l">
              <a:spcBef>
                <a:spcPts val="800"/>
              </a:spcBef>
              <a:spcAft>
                <a:spcPts val="0"/>
              </a:spcAft>
              <a:buSzPts val="1800"/>
              <a:buChar char="🞑"/>
              <a:defRPr/>
            </a:lvl2pPr>
            <a:lvl3pPr indent="-349250" lvl="2" marL="1371600" algn="l">
              <a:spcBef>
                <a:spcPts val="7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spcBef>
                <a:spcPts val="600"/>
              </a:spcBef>
              <a:spcAft>
                <a:spcPts val="0"/>
              </a:spcAft>
              <a:buSzPts val="1900"/>
              <a:buChar char="■"/>
              <a:defRPr/>
            </a:lvl4pPr>
            <a:lvl5pPr indent="-336550" lvl="4" marL="2286000" algn="l">
              <a:spcBef>
                <a:spcPts val="600"/>
              </a:spcBef>
              <a:spcAft>
                <a:spcPts val="0"/>
              </a:spcAft>
              <a:buSzPts val="1700"/>
              <a:buChar char="■"/>
              <a:defRPr/>
            </a:lvl5pPr>
            <a:lvl6pPr indent="-393700" lvl="5" marL="2743200" algn="l">
              <a:spcBef>
                <a:spcPts val="500"/>
              </a:spcBef>
              <a:spcAft>
                <a:spcPts val="0"/>
              </a:spcAft>
              <a:buSzPts val="2600"/>
              <a:buChar char="▪"/>
              <a:defRPr/>
            </a:lvl6pPr>
            <a:lvl7pPr indent="-393700" lvl="6" marL="3200400" algn="l">
              <a:spcBef>
                <a:spcPts val="500"/>
              </a:spcBef>
              <a:spcAft>
                <a:spcPts val="0"/>
              </a:spcAft>
              <a:buSzPts val="2600"/>
              <a:buChar char="▪"/>
              <a:defRPr/>
            </a:lvl7pPr>
            <a:lvl8pPr indent="-393700" lvl="7" marL="3657600" algn="l">
              <a:spcBef>
                <a:spcPts val="500"/>
              </a:spcBef>
              <a:spcAft>
                <a:spcPts val="0"/>
              </a:spcAft>
              <a:buSzPts val="2600"/>
              <a:buChar char="▪"/>
              <a:defRPr/>
            </a:lvl8pPr>
            <a:lvl9pPr indent="-393700" lvl="8" marL="4114800" algn="l">
              <a:spcBef>
                <a:spcPts val="500"/>
              </a:spcBef>
              <a:spcAft>
                <a:spcPts val="0"/>
              </a:spcAft>
              <a:buSzPts val="2600"/>
              <a:buChar char="▪"/>
              <a:defRPr/>
            </a:lvl9pPr>
          </a:lstStyle>
          <a:p/>
        </p:txBody>
      </p:sp>
      <p:sp>
        <p:nvSpPr>
          <p:cNvPr id="17" name="Google Shape;17;g120fa84032c_0_359"/>
          <p:cNvSpPr txBox="1"/>
          <p:nvPr>
            <p:ph idx="10" type="dt"/>
          </p:nvPr>
        </p:nvSpPr>
        <p:spPr>
          <a:xfrm>
            <a:off x="8669867" y="8886613"/>
            <a:ext cx="3793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" name="Google Shape;18;g120fa84032c_0_359"/>
          <p:cNvSpPr txBox="1"/>
          <p:nvPr>
            <p:ph idx="11" type="ftr"/>
          </p:nvPr>
        </p:nvSpPr>
        <p:spPr>
          <a:xfrm>
            <a:off x="866987" y="8886613"/>
            <a:ext cx="77103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800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9" name="Google Shape;19;g120fa84032c_0_359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0fa84032c_0_2177"/>
          <p:cNvSpPr txBox="1"/>
          <p:nvPr>
            <p:ph type="ctrTitle"/>
          </p:nvPr>
        </p:nvSpPr>
        <p:spPr>
          <a:xfrm>
            <a:off x="3359573" y="5743787"/>
            <a:ext cx="9211800" cy="26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65000" lIns="130025" spcFirstLastPara="1" rIns="130025" wrap="square" tIns="65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2" name="Google Shape;82;g120fa84032c_0_2177"/>
          <p:cNvSpPr txBox="1"/>
          <p:nvPr>
            <p:ph idx="1" type="subTitle"/>
          </p:nvPr>
        </p:nvSpPr>
        <p:spPr>
          <a:xfrm>
            <a:off x="3359573" y="8604497"/>
            <a:ext cx="95370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rmAutofit/>
          </a:bodyPr>
          <a:lstStyle>
            <a:lvl1pPr lvl="0" rtl="0" algn="l">
              <a:spcBef>
                <a:spcPts val="1000"/>
              </a:spcBef>
              <a:spcAft>
                <a:spcPts val="0"/>
              </a:spcAft>
              <a:buSzPts val="2200"/>
              <a:buNone/>
              <a:defRPr sz="3700">
                <a:solidFill>
                  <a:srgbClr val="FFFFFF"/>
                </a:solidFill>
              </a:defRPr>
            </a:lvl1pPr>
            <a:lvl2pPr lvl="1" rtl="0" algn="ctr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spcBef>
                <a:spcPts val="700"/>
              </a:spcBef>
              <a:spcAft>
                <a:spcPts val="0"/>
              </a:spcAft>
              <a:buSzPts val="1900"/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SzPts val="1900"/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SzPts val="1700"/>
              <a:buNone/>
              <a:defRPr/>
            </a:lvl5pPr>
            <a:lvl6pPr lvl="5" rtl="0" algn="ctr">
              <a:spcBef>
                <a:spcPts val="50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50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50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50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3" name="Google Shape;83;g120fa84032c_0_2177"/>
          <p:cNvSpPr txBox="1"/>
          <p:nvPr>
            <p:ph idx="10" type="dt"/>
          </p:nvPr>
        </p:nvSpPr>
        <p:spPr>
          <a:xfrm>
            <a:off x="108373" y="8631484"/>
            <a:ext cx="29262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4" name="Google Shape;84;g120fa84032c_0_2177"/>
          <p:cNvSpPr txBox="1"/>
          <p:nvPr>
            <p:ph idx="11" type="ftr"/>
          </p:nvPr>
        </p:nvSpPr>
        <p:spPr>
          <a:xfrm>
            <a:off x="2966720" y="336408"/>
            <a:ext cx="8344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800">
                <a:solidFill>
                  <a:srgbClr val="7F7F7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5" name="Google Shape;85;g120fa84032c_0_2177"/>
          <p:cNvSpPr txBox="1"/>
          <p:nvPr>
            <p:ph idx="12" type="sldNum"/>
          </p:nvPr>
        </p:nvSpPr>
        <p:spPr>
          <a:xfrm>
            <a:off x="11379200" y="325120"/>
            <a:ext cx="11922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only">
  <p:cSld name="TITLE_AND_BODY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20fa84032c_0_365"/>
          <p:cNvSpPr txBox="1"/>
          <p:nvPr>
            <p:ph idx="1" type="body"/>
          </p:nvPr>
        </p:nvSpPr>
        <p:spPr>
          <a:xfrm>
            <a:off x="762000" y="762000"/>
            <a:ext cx="114807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◻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🞑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2" name="Google Shape;22;g120fa84032c_0_365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or">
  <p:cSld name="Separato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120fa84032c_0_368"/>
          <p:cNvSpPr txBox="1"/>
          <p:nvPr>
            <p:ph type="title"/>
          </p:nvPr>
        </p:nvSpPr>
        <p:spPr>
          <a:xfrm>
            <a:off x="762000" y="762000"/>
            <a:ext cx="114807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D661F"/>
              </a:buClr>
              <a:buSzPts val="8400"/>
              <a:buFont typeface="Helvetica Neue"/>
              <a:buNone/>
              <a:defRPr>
                <a:solidFill>
                  <a:srgbClr val="FD661F"/>
                </a:solidFill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g120fa84032c_0_368"/>
          <p:cNvSpPr txBox="1"/>
          <p:nvPr>
            <p:ph idx="1" type="body"/>
          </p:nvPr>
        </p:nvSpPr>
        <p:spPr>
          <a:xfrm>
            <a:off x="762000" y="5181600"/>
            <a:ext cx="114807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685800" lvl="0" marL="45720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7200"/>
              <a:buFont typeface="Helvetica Neue"/>
              <a:buChar char="–"/>
              <a:defRPr b="0" sz="7200"/>
            </a:lvl1pPr>
            <a:lvl2pPr indent="-685800" lvl="1" marL="91440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7200"/>
              <a:buFont typeface="Helvetica Neue"/>
              <a:buChar char="–"/>
              <a:defRPr sz="7200"/>
            </a:lvl2pPr>
            <a:lvl3pPr indent="-685800" lvl="2" marL="137160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7200"/>
              <a:buFont typeface="Helvetica Neue"/>
              <a:buChar char="–"/>
              <a:defRPr sz="7200"/>
            </a:lvl3pPr>
            <a:lvl4pPr indent="-685800" lvl="3" marL="182880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7200"/>
              <a:buFont typeface="Helvetica Neue"/>
              <a:buChar char="–"/>
              <a:defRPr sz="7200"/>
            </a:lvl4pPr>
            <a:lvl5pPr indent="-685800" lvl="4" marL="2286000" rtl="0" algn="l">
              <a:lnSpc>
                <a:spcPct val="80000"/>
              </a:lnSpc>
              <a:spcBef>
                <a:spcPts val="2400"/>
              </a:spcBef>
              <a:spcAft>
                <a:spcPts val="0"/>
              </a:spcAft>
              <a:buSzPts val="7200"/>
              <a:buFont typeface="Helvetica Neue"/>
              <a:buChar char="–"/>
              <a:defRPr sz="7200"/>
            </a:lvl5pPr>
            <a:lvl6pPr indent="-342900" lvl="5" marL="27432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6" name="Google Shape;26;g120fa84032c_0_368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120fa84032c_0_372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g120fa84032c_0_372"/>
          <p:cNvSpPr txBox="1"/>
          <p:nvPr>
            <p:ph idx="1" type="body"/>
          </p:nvPr>
        </p:nvSpPr>
        <p:spPr>
          <a:xfrm>
            <a:off x="762000" y="39116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◻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🞑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0" name="Google Shape;30;g120fa84032c_0_372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2">
  <p:cSld name="Title &amp; Bullets 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20fa84032c_0_376"/>
          <p:cNvSpPr txBox="1"/>
          <p:nvPr>
            <p:ph type="title"/>
          </p:nvPr>
        </p:nvSpPr>
        <p:spPr>
          <a:xfrm>
            <a:off x="762000" y="762000"/>
            <a:ext cx="114807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g120fa84032c_0_376"/>
          <p:cNvSpPr txBox="1"/>
          <p:nvPr>
            <p:ph idx="1" type="body"/>
          </p:nvPr>
        </p:nvSpPr>
        <p:spPr>
          <a:xfrm>
            <a:off x="762000" y="39116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◻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1800"/>
              <a:buChar char="🞑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4" name="Google Shape;34;g120fa84032c_0_376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ext">
  <p:cSld name="Title &amp; 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20fa84032c_0_380"/>
          <p:cNvSpPr txBox="1"/>
          <p:nvPr>
            <p:ph type="title"/>
          </p:nvPr>
        </p:nvSpPr>
        <p:spPr>
          <a:xfrm>
            <a:off x="762000" y="762000"/>
            <a:ext cx="114807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g120fa84032c_0_380"/>
          <p:cNvSpPr txBox="1"/>
          <p:nvPr>
            <p:ph idx="1" type="body"/>
          </p:nvPr>
        </p:nvSpPr>
        <p:spPr>
          <a:xfrm>
            <a:off x="762000" y="39116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8" name="Google Shape;38;g120fa84032c_0_380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only">
  <p:cSld name="Picture 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20fa84032c_0_384"/>
          <p:cNvSpPr txBox="1"/>
          <p:nvPr>
            <p:ph idx="1" type="body"/>
          </p:nvPr>
        </p:nvSpPr>
        <p:spPr>
          <a:xfrm>
            <a:off x="0" y="0"/>
            <a:ext cx="13004700" cy="9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◻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🞑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1" name="Google Shape;41;g120fa84032c_0_384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0fa84032c_0_429"/>
          <p:cNvSpPr txBox="1"/>
          <p:nvPr>
            <p:ph type="ctrTitle"/>
          </p:nvPr>
        </p:nvSpPr>
        <p:spPr>
          <a:xfrm>
            <a:off x="3359573" y="5743787"/>
            <a:ext cx="9211800" cy="26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72225" lIns="144475" spcFirstLastPara="1" rIns="144475" wrap="square" tIns="722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cap="none"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52" name="Google Shape;52;g120fa84032c_0_429"/>
          <p:cNvSpPr txBox="1"/>
          <p:nvPr>
            <p:ph idx="1" type="subTitle"/>
          </p:nvPr>
        </p:nvSpPr>
        <p:spPr>
          <a:xfrm>
            <a:off x="3359573" y="8604497"/>
            <a:ext cx="95370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225" lIns="144475" spcFirstLastPara="1" rIns="144475" wrap="square" tIns="72225">
            <a:normAutofit/>
          </a:bodyPr>
          <a:lstStyle>
            <a:lvl1pPr lvl="0" rtl="0" algn="l">
              <a:spcBef>
                <a:spcPts val="1100"/>
              </a:spcBef>
              <a:spcAft>
                <a:spcPts val="0"/>
              </a:spcAft>
              <a:buSzPts val="2500"/>
              <a:buNone/>
              <a:defRPr sz="4100">
                <a:solidFill>
                  <a:srgbClr val="FFFFFF"/>
                </a:solidFill>
              </a:defRPr>
            </a:lvl1pPr>
            <a:lvl2pPr lvl="1" rtl="0" algn="ctr">
              <a:spcBef>
                <a:spcPts val="90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3pPr>
            <a:lvl4pPr lvl="3" rtl="0" algn="ctr">
              <a:spcBef>
                <a:spcPts val="600"/>
              </a:spcBef>
              <a:spcAft>
                <a:spcPts val="0"/>
              </a:spcAft>
              <a:buSzPts val="2100"/>
              <a:buNone/>
              <a:defRPr/>
            </a:lvl4pPr>
            <a:lvl5pPr lvl="4" rtl="0" algn="ctr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spcBef>
                <a:spcPts val="60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60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60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60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g120fa84032c_0_429"/>
          <p:cNvSpPr txBox="1"/>
          <p:nvPr>
            <p:ph idx="11" type="ftr"/>
          </p:nvPr>
        </p:nvSpPr>
        <p:spPr>
          <a:xfrm>
            <a:off x="2966720" y="336408"/>
            <a:ext cx="8344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225" lIns="144475" spcFirstLastPara="1" rIns="144475" wrap="square" tIns="722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>
                <a:solidFill>
                  <a:srgbClr val="BFBFB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54" name="Google Shape;54;g120fa84032c_0_429"/>
          <p:cNvSpPr txBox="1"/>
          <p:nvPr>
            <p:ph idx="12" type="sldNum"/>
          </p:nvPr>
        </p:nvSpPr>
        <p:spPr>
          <a:xfrm>
            <a:off x="11379200" y="325120"/>
            <a:ext cx="11922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225" lIns="144475" spcFirstLastPara="1" rIns="144475" wrap="square" tIns="722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0fa84032c_0_1318"/>
          <p:cNvSpPr txBox="1"/>
          <p:nvPr>
            <p:ph type="title"/>
          </p:nvPr>
        </p:nvSpPr>
        <p:spPr>
          <a:xfrm>
            <a:off x="866987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6" name="Google Shape;66;g120fa84032c_0_1318"/>
          <p:cNvSpPr txBox="1"/>
          <p:nvPr>
            <p:ph idx="1" type="body"/>
          </p:nvPr>
        </p:nvSpPr>
        <p:spPr>
          <a:xfrm>
            <a:off x="866987" y="2260718"/>
            <a:ext cx="5526900" cy="6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>
            <a:lvl1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◻"/>
              <a:defRPr/>
            </a:lvl1pPr>
            <a:lvl2pPr indent="-342900" lvl="1" marL="914400" rtl="0" algn="l">
              <a:spcBef>
                <a:spcPts val="800"/>
              </a:spcBef>
              <a:spcAft>
                <a:spcPts val="0"/>
              </a:spcAft>
              <a:buSzPts val="1800"/>
              <a:buChar char="🞑"/>
              <a:defRPr/>
            </a:lvl2pPr>
            <a:lvl3pPr indent="-349250" lvl="2" marL="1371600" rtl="0" algn="l">
              <a:spcBef>
                <a:spcPts val="7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spcBef>
                <a:spcPts val="600"/>
              </a:spcBef>
              <a:spcAft>
                <a:spcPts val="0"/>
              </a:spcAft>
              <a:buSzPts val="1900"/>
              <a:buChar char="■"/>
              <a:defRPr/>
            </a:lvl4pPr>
            <a:lvl5pPr indent="-336550" lvl="4" marL="2286000" rtl="0" algn="l">
              <a:spcBef>
                <a:spcPts val="600"/>
              </a:spcBef>
              <a:spcAft>
                <a:spcPts val="0"/>
              </a:spcAft>
              <a:buSzPts val="1700"/>
              <a:buChar char="■"/>
              <a:defRPr/>
            </a:lvl5pPr>
            <a:lvl6pPr indent="-393700" lvl="5" marL="2743200" rtl="0" algn="l">
              <a:spcBef>
                <a:spcPts val="500"/>
              </a:spcBef>
              <a:spcAft>
                <a:spcPts val="0"/>
              </a:spcAft>
              <a:buSzPts val="2600"/>
              <a:buChar char="▪"/>
              <a:defRPr/>
            </a:lvl6pPr>
            <a:lvl7pPr indent="-393700" lvl="6" marL="3200400" rtl="0" algn="l">
              <a:spcBef>
                <a:spcPts val="500"/>
              </a:spcBef>
              <a:spcAft>
                <a:spcPts val="0"/>
              </a:spcAft>
              <a:buSzPts val="2600"/>
              <a:buChar char="▪"/>
              <a:defRPr/>
            </a:lvl7pPr>
            <a:lvl8pPr indent="-393700" lvl="7" marL="3657600" rtl="0" algn="l">
              <a:spcBef>
                <a:spcPts val="500"/>
              </a:spcBef>
              <a:spcAft>
                <a:spcPts val="0"/>
              </a:spcAft>
              <a:buSzPts val="2600"/>
              <a:buChar char="▪"/>
              <a:defRPr/>
            </a:lvl8pPr>
            <a:lvl9pPr indent="-393700" lvl="8" marL="4114800" rtl="0" algn="l">
              <a:spcBef>
                <a:spcPts val="500"/>
              </a:spcBef>
              <a:spcAft>
                <a:spcPts val="0"/>
              </a:spcAft>
              <a:buSzPts val="2600"/>
              <a:buChar char="▪"/>
              <a:defRPr/>
            </a:lvl9pPr>
          </a:lstStyle>
          <a:p/>
        </p:txBody>
      </p:sp>
      <p:sp>
        <p:nvSpPr>
          <p:cNvPr id="67" name="Google Shape;67;g120fa84032c_0_1318"/>
          <p:cNvSpPr txBox="1"/>
          <p:nvPr>
            <p:ph idx="2" type="body"/>
          </p:nvPr>
        </p:nvSpPr>
        <p:spPr>
          <a:xfrm>
            <a:off x="6890526" y="2260718"/>
            <a:ext cx="5526900" cy="6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>
            <a:lvl1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◻"/>
              <a:defRPr/>
            </a:lvl1pPr>
            <a:lvl2pPr indent="-342900" lvl="1" marL="914400" rtl="0" algn="l">
              <a:spcBef>
                <a:spcPts val="800"/>
              </a:spcBef>
              <a:spcAft>
                <a:spcPts val="0"/>
              </a:spcAft>
              <a:buSzPts val="1800"/>
              <a:buChar char="🞑"/>
              <a:defRPr/>
            </a:lvl2pPr>
            <a:lvl3pPr indent="-349250" lvl="2" marL="1371600" rtl="0" algn="l">
              <a:spcBef>
                <a:spcPts val="7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spcBef>
                <a:spcPts val="600"/>
              </a:spcBef>
              <a:spcAft>
                <a:spcPts val="0"/>
              </a:spcAft>
              <a:buSzPts val="1900"/>
              <a:buChar char="■"/>
              <a:defRPr/>
            </a:lvl4pPr>
            <a:lvl5pPr indent="-336550" lvl="4" marL="2286000" rtl="0" algn="l">
              <a:spcBef>
                <a:spcPts val="600"/>
              </a:spcBef>
              <a:spcAft>
                <a:spcPts val="0"/>
              </a:spcAft>
              <a:buSzPts val="1700"/>
              <a:buChar char="■"/>
              <a:defRPr/>
            </a:lvl5pPr>
            <a:lvl6pPr indent="-393700" lvl="5" marL="2743200" rtl="0" algn="l">
              <a:spcBef>
                <a:spcPts val="500"/>
              </a:spcBef>
              <a:spcAft>
                <a:spcPts val="0"/>
              </a:spcAft>
              <a:buSzPts val="2600"/>
              <a:buChar char="▪"/>
              <a:defRPr/>
            </a:lvl6pPr>
            <a:lvl7pPr indent="-393700" lvl="6" marL="3200400" rtl="0" algn="l">
              <a:spcBef>
                <a:spcPts val="500"/>
              </a:spcBef>
              <a:spcAft>
                <a:spcPts val="0"/>
              </a:spcAft>
              <a:buSzPts val="2600"/>
              <a:buChar char="▪"/>
              <a:defRPr/>
            </a:lvl7pPr>
            <a:lvl8pPr indent="-393700" lvl="7" marL="3657600" rtl="0" algn="l">
              <a:spcBef>
                <a:spcPts val="500"/>
              </a:spcBef>
              <a:spcAft>
                <a:spcPts val="0"/>
              </a:spcAft>
              <a:buSzPts val="2600"/>
              <a:buChar char="▪"/>
              <a:defRPr/>
            </a:lvl8pPr>
            <a:lvl9pPr indent="-393700" lvl="8" marL="4114800" rtl="0" algn="l">
              <a:spcBef>
                <a:spcPts val="500"/>
              </a:spcBef>
              <a:spcAft>
                <a:spcPts val="0"/>
              </a:spcAft>
              <a:buSzPts val="2600"/>
              <a:buChar char="▪"/>
              <a:defRPr/>
            </a:lvl9pPr>
          </a:lstStyle>
          <a:p/>
        </p:txBody>
      </p:sp>
      <p:sp>
        <p:nvSpPr>
          <p:cNvPr id="68" name="Google Shape;68;g120fa84032c_0_1318"/>
          <p:cNvSpPr txBox="1"/>
          <p:nvPr>
            <p:ph idx="10" type="dt"/>
          </p:nvPr>
        </p:nvSpPr>
        <p:spPr>
          <a:xfrm>
            <a:off x="8669867" y="8886613"/>
            <a:ext cx="3793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9" name="Google Shape;69;g120fa84032c_0_1318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g120fa84032c_0_1318"/>
          <p:cNvSpPr txBox="1"/>
          <p:nvPr>
            <p:ph idx="11" type="ftr"/>
          </p:nvPr>
        </p:nvSpPr>
        <p:spPr>
          <a:xfrm>
            <a:off x="866987" y="8886613"/>
            <a:ext cx="77103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800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20fa84032c_0_350"/>
          <p:cNvSpPr txBox="1"/>
          <p:nvPr/>
        </p:nvSpPr>
        <p:spPr>
          <a:xfrm>
            <a:off x="0" y="1756551"/>
            <a:ext cx="13004700" cy="45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g120fa84032c_0_350"/>
          <p:cNvSpPr txBox="1"/>
          <p:nvPr/>
        </p:nvSpPr>
        <p:spPr>
          <a:xfrm>
            <a:off x="0" y="1819769"/>
            <a:ext cx="758700" cy="3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g120fa84032c_0_350"/>
          <p:cNvSpPr txBox="1"/>
          <p:nvPr/>
        </p:nvSpPr>
        <p:spPr>
          <a:xfrm>
            <a:off x="839893" y="1819769"/>
            <a:ext cx="12165000" cy="1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g120fa84032c_0_350"/>
          <p:cNvSpPr txBox="1"/>
          <p:nvPr>
            <p:ph type="title"/>
          </p:nvPr>
        </p:nvSpPr>
        <p:spPr>
          <a:xfrm>
            <a:off x="866987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0" name="Google Shape;10;g120fa84032c_0_350"/>
          <p:cNvSpPr txBox="1"/>
          <p:nvPr>
            <p:ph idx="1" type="body"/>
          </p:nvPr>
        </p:nvSpPr>
        <p:spPr>
          <a:xfrm>
            <a:off x="871502" y="2275840"/>
            <a:ext cx="11595900" cy="6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>
            <a:lvl1pPr indent="-38735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  <a:defRPr b="0" i="0" sz="4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93700" lvl="1" marL="914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  <a:defRPr b="0" i="0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87350" lvl="2" marL="13716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■"/>
              <a:defRPr b="0" i="0" sz="33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6195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A5AB81"/>
              </a:buClr>
              <a:buSzPts val="210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8B25C"/>
              </a:buClr>
              <a:buSzPts val="180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9370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9370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9370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9370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1" name="Google Shape;11;g120fa84032c_0_350"/>
          <p:cNvSpPr txBox="1"/>
          <p:nvPr>
            <p:ph idx="10" type="dt"/>
          </p:nvPr>
        </p:nvSpPr>
        <p:spPr>
          <a:xfrm>
            <a:off x="8669867" y="8886613"/>
            <a:ext cx="3793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120fa84032c_0_350"/>
          <p:cNvSpPr txBox="1"/>
          <p:nvPr>
            <p:ph idx="11" type="ftr"/>
          </p:nvPr>
        </p:nvSpPr>
        <p:spPr>
          <a:xfrm>
            <a:off x="866987" y="8886613"/>
            <a:ext cx="77103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8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g120fa84032c_0_350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20fa84032c_0_421"/>
          <p:cNvSpPr txBox="1"/>
          <p:nvPr/>
        </p:nvSpPr>
        <p:spPr>
          <a:xfrm>
            <a:off x="0" y="8491502"/>
            <a:ext cx="13004700" cy="126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2225" lIns="144475" spcFirstLastPara="1" rIns="144475" wrap="square" tIns="72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120fa84032c_0_421"/>
          <p:cNvSpPr txBox="1"/>
          <p:nvPr/>
        </p:nvSpPr>
        <p:spPr>
          <a:xfrm>
            <a:off x="-13547" y="8608906"/>
            <a:ext cx="3199200" cy="101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72225" lIns="144475" spcFirstLastPara="1" rIns="144475" wrap="square" tIns="72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g120fa84032c_0_421"/>
          <p:cNvSpPr txBox="1"/>
          <p:nvPr/>
        </p:nvSpPr>
        <p:spPr>
          <a:xfrm>
            <a:off x="3355058" y="8595359"/>
            <a:ext cx="9649800" cy="10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72225" lIns="144475" spcFirstLastPara="1" rIns="144475" wrap="square" tIns="72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g120fa84032c_0_421"/>
          <p:cNvSpPr txBox="1"/>
          <p:nvPr>
            <p:ph type="title"/>
          </p:nvPr>
        </p:nvSpPr>
        <p:spPr>
          <a:xfrm>
            <a:off x="866987" y="325120"/>
            <a:ext cx="115959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225" lIns="144475" spcFirstLastPara="1" rIns="144475" wrap="square" tIns="722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70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70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70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70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70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70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70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70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70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7" name="Google Shape;47;g120fa84032c_0_421"/>
          <p:cNvSpPr txBox="1"/>
          <p:nvPr>
            <p:ph idx="1" type="body"/>
          </p:nvPr>
        </p:nvSpPr>
        <p:spPr>
          <a:xfrm>
            <a:off x="871502" y="2275840"/>
            <a:ext cx="11595900" cy="6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144475" spcFirstLastPara="1" rIns="144475" wrap="square" tIns="72225">
            <a:noAutofit/>
          </a:bodyPr>
          <a:lstStyle>
            <a:lvl1pPr indent="-400050" lvl="0" marL="457200" marR="0" rtl="0" algn="l"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Noto Sans Symbols"/>
              <a:buChar char="◻"/>
              <a:defRPr b="0" i="0" sz="4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412750" lvl="1" marL="914400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Noto Sans Symbols"/>
              <a:buChar char="🞑"/>
              <a:defRPr b="0" i="0" sz="41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40005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Noto Sans Symbols"/>
              <a:buChar char="■"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810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A5AB81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6195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8B25C"/>
              </a:buClr>
              <a:buSzPts val="2100"/>
              <a:buFont typeface="Noto Sans Symbols"/>
              <a:buChar char="■"/>
              <a:def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4064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4064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4064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406400" lvl="8" marL="4114800" marR="0" rtl="0" algn="l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8" name="Google Shape;48;g120fa84032c_0_421"/>
          <p:cNvSpPr txBox="1"/>
          <p:nvPr>
            <p:ph idx="11" type="ftr"/>
          </p:nvPr>
        </p:nvSpPr>
        <p:spPr>
          <a:xfrm>
            <a:off x="2966720" y="336408"/>
            <a:ext cx="8344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225" lIns="144475" spcFirstLastPara="1" rIns="144475" wrap="square" tIns="722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3200" u="none">
                <a:solidFill>
                  <a:srgbClr val="BFBFB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g120fa84032c_0_421"/>
          <p:cNvSpPr txBox="1"/>
          <p:nvPr>
            <p:ph idx="12" type="sldNum"/>
          </p:nvPr>
        </p:nvSpPr>
        <p:spPr>
          <a:xfrm>
            <a:off x="11379200" y="325120"/>
            <a:ext cx="11922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225" lIns="144475" spcFirstLastPara="1" rIns="144475" wrap="square" tIns="7222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0fa84032c_0_1309"/>
          <p:cNvSpPr txBox="1"/>
          <p:nvPr/>
        </p:nvSpPr>
        <p:spPr>
          <a:xfrm>
            <a:off x="0" y="1756551"/>
            <a:ext cx="13004700" cy="45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g120fa84032c_0_1309"/>
          <p:cNvSpPr txBox="1"/>
          <p:nvPr/>
        </p:nvSpPr>
        <p:spPr>
          <a:xfrm>
            <a:off x="0" y="1819769"/>
            <a:ext cx="758700" cy="3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120fa84032c_0_1309"/>
          <p:cNvSpPr txBox="1"/>
          <p:nvPr/>
        </p:nvSpPr>
        <p:spPr>
          <a:xfrm>
            <a:off x="839893" y="1819769"/>
            <a:ext cx="12165000" cy="1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120fa84032c_0_1309"/>
          <p:cNvSpPr txBox="1"/>
          <p:nvPr>
            <p:ph type="title"/>
          </p:nvPr>
        </p:nvSpPr>
        <p:spPr>
          <a:xfrm>
            <a:off x="866987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60" name="Google Shape;60;g120fa84032c_0_1309"/>
          <p:cNvSpPr txBox="1"/>
          <p:nvPr>
            <p:ph idx="1" type="body"/>
          </p:nvPr>
        </p:nvSpPr>
        <p:spPr>
          <a:xfrm>
            <a:off x="871502" y="2275840"/>
            <a:ext cx="11595900" cy="6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>
            <a:lvl1pPr indent="-38735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  <a:defRPr b="0" i="0" sz="4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93700" lvl="1" marL="914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  <a:defRPr b="0" i="0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87350" lvl="2" marL="13716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■"/>
              <a:defRPr b="0" i="0" sz="33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6195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A5AB81"/>
              </a:buClr>
              <a:buSzPts val="210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8B25C"/>
              </a:buClr>
              <a:buSzPts val="180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9370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9370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9370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9370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61" name="Google Shape;61;g120fa84032c_0_1309"/>
          <p:cNvSpPr txBox="1"/>
          <p:nvPr>
            <p:ph idx="10" type="dt"/>
          </p:nvPr>
        </p:nvSpPr>
        <p:spPr>
          <a:xfrm>
            <a:off x="8669867" y="8886613"/>
            <a:ext cx="37932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g120fa84032c_0_1309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 b="1" i="0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</a:endParaRPr>
          </a:p>
        </p:txBody>
      </p:sp>
      <p:sp>
        <p:nvSpPr>
          <p:cNvPr id="63" name="Google Shape;63;g120fa84032c_0_1309"/>
          <p:cNvSpPr txBox="1"/>
          <p:nvPr>
            <p:ph idx="11" type="ftr"/>
          </p:nvPr>
        </p:nvSpPr>
        <p:spPr>
          <a:xfrm>
            <a:off x="866987" y="8886613"/>
            <a:ext cx="77103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8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0fa84032c_0_2168"/>
          <p:cNvSpPr txBox="1"/>
          <p:nvPr/>
        </p:nvSpPr>
        <p:spPr>
          <a:xfrm>
            <a:off x="0" y="8491502"/>
            <a:ext cx="13004700" cy="12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120fa84032c_0_2168"/>
          <p:cNvSpPr txBox="1"/>
          <p:nvPr/>
        </p:nvSpPr>
        <p:spPr>
          <a:xfrm>
            <a:off x="-13547" y="8608906"/>
            <a:ext cx="3199200" cy="101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120fa84032c_0_2168"/>
          <p:cNvSpPr txBox="1"/>
          <p:nvPr/>
        </p:nvSpPr>
        <p:spPr>
          <a:xfrm>
            <a:off x="3355058" y="8595359"/>
            <a:ext cx="9649800" cy="101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120fa84032c_0_2168"/>
          <p:cNvSpPr txBox="1"/>
          <p:nvPr>
            <p:ph type="title"/>
          </p:nvPr>
        </p:nvSpPr>
        <p:spPr>
          <a:xfrm>
            <a:off x="866987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6300" u="none" cap="none" strike="noStrike">
                <a:solidFill>
                  <a:schemeClr val="lt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76" name="Google Shape;76;g120fa84032c_0_2168"/>
          <p:cNvSpPr txBox="1"/>
          <p:nvPr>
            <p:ph idx="1" type="body"/>
          </p:nvPr>
        </p:nvSpPr>
        <p:spPr>
          <a:xfrm>
            <a:off x="871502" y="2275840"/>
            <a:ext cx="11595900" cy="6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>
            <a:lvl1pPr indent="-38735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  <a:defRPr b="0" i="0" sz="41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93700" lvl="1" marL="914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  <a:defRPr b="0" i="0" sz="37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87350" lvl="2" marL="1371600" marR="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■"/>
              <a:defRPr b="0" i="0" sz="33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6195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A5AB81"/>
              </a:buClr>
              <a:buSzPts val="2100"/>
              <a:buFont typeface="Noto Sans Symbols"/>
              <a:buChar char="■"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4290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D8B25C"/>
              </a:buClr>
              <a:buSzPts val="1800"/>
              <a:buFont typeface="Noto Sans Symbols"/>
              <a:buChar char="■"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9370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9370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9370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9370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77" name="Google Shape;77;g120fa84032c_0_2168"/>
          <p:cNvSpPr txBox="1"/>
          <p:nvPr>
            <p:ph idx="10" type="dt"/>
          </p:nvPr>
        </p:nvSpPr>
        <p:spPr>
          <a:xfrm>
            <a:off x="108373" y="8631484"/>
            <a:ext cx="29262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g120fa84032c_0_2168"/>
          <p:cNvSpPr txBox="1"/>
          <p:nvPr>
            <p:ph idx="11" type="ftr"/>
          </p:nvPr>
        </p:nvSpPr>
        <p:spPr>
          <a:xfrm>
            <a:off x="2966720" y="336408"/>
            <a:ext cx="83448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800" u="none">
                <a:solidFill>
                  <a:srgbClr val="7F7F7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3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g120fa84032c_0_2168"/>
          <p:cNvSpPr txBox="1"/>
          <p:nvPr>
            <p:ph idx="12" type="sldNum"/>
          </p:nvPr>
        </p:nvSpPr>
        <p:spPr>
          <a:xfrm>
            <a:off x="11379200" y="325120"/>
            <a:ext cx="11922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1" i="0" sz="20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7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7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7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7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3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7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7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7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7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69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76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8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0fa84032c_0_415"/>
          <p:cNvSpPr txBox="1"/>
          <p:nvPr>
            <p:ph type="ctrTitle"/>
          </p:nvPr>
        </p:nvSpPr>
        <p:spPr>
          <a:xfrm>
            <a:off x="975360" y="3111490"/>
            <a:ext cx="110541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72225" lIns="144475" spcFirstLastPara="1" rIns="144475" wrap="square" tIns="722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00"/>
              <a:buFont typeface="Twentieth Century"/>
              <a:buNone/>
            </a:pPr>
            <a:r>
              <a:rPr lang="en-US" sz="5700"/>
              <a:t>IF223 - Algorithmique Distribuée</a:t>
            </a:r>
            <a:br>
              <a:rPr lang="en-US" sz="5700"/>
            </a:br>
            <a:r>
              <a:rPr lang="en-US" sz="3300">
                <a:solidFill>
                  <a:schemeClr val="accent6"/>
                </a:solidFill>
              </a:rPr>
              <a:t>2021-2022</a:t>
            </a:r>
            <a:endParaRPr sz="3300">
              <a:solidFill>
                <a:schemeClr val="accent6"/>
              </a:solidFill>
            </a:endParaRPr>
          </a:p>
        </p:txBody>
      </p:sp>
      <p:sp>
        <p:nvSpPr>
          <p:cNvPr id="92" name="Google Shape;92;g120fa84032c_0_415"/>
          <p:cNvSpPr txBox="1"/>
          <p:nvPr>
            <p:ph idx="1" type="subTitle"/>
          </p:nvPr>
        </p:nvSpPr>
        <p:spPr>
          <a:xfrm>
            <a:off x="3359573" y="8669867"/>
            <a:ext cx="95370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225" lIns="144475" spcFirstLastPara="1" rIns="144475" wrap="square" tIns="7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Rohan Fossé - rohan.fosse@labri.fr</a:t>
            </a:r>
            <a:endParaRPr sz="4100">
              <a:solidFill>
                <a:srgbClr val="FFFFFF"/>
              </a:solidFill>
            </a:endParaRPr>
          </a:p>
        </p:txBody>
      </p:sp>
      <p:sp>
        <p:nvSpPr>
          <p:cNvPr id="93" name="Google Shape;93;g120fa84032c_0_415"/>
          <p:cNvSpPr txBox="1"/>
          <p:nvPr/>
        </p:nvSpPr>
        <p:spPr>
          <a:xfrm>
            <a:off x="1141175" y="94505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4" name="Google Shape;94;g120fa84032c_0_415"/>
          <p:cNvSpPr txBox="1"/>
          <p:nvPr>
            <p:ph idx="12" type="sldNum"/>
          </p:nvPr>
        </p:nvSpPr>
        <p:spPr>
          <a:xfrm>
            <a:off x="11379200" y="325120"/>
            <a:ext cx="1192200" cy="542100"/>
          </a:xfrm>
          <a:prstGeom prst="rect">
            <a:avLst/>
          </a:prstGeom>
        </p:spPr>
        <p:txBody>
          <a:bodyPr anchorCtr="0" anchor="ctr" bIns="72225" lIns="144475" spcFirstLastPara="1" rIns="144475" wrap="square" tIns="722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62" name="Google Shape;16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-3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762000" y="293087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 of </a:t>
            </a: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degree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n-US"/>
              <a:t>k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#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adjacent to </a:t>
            </a:r>
            <a:r>
              <a:rPr i="1" lang="en-US"/>
              <a:t>k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#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incident to </a:t>
            </a:r>
            <a:r>
              <a:rPr i="1" lang="en-US"/>
              <a:t>k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4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4" name="Google Shape;164;p23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200">
                <a:solidFill>
                  <a:schemeClr val="dk2"/>
                </a:solidFill>
              </a:rPr>
              <a:t>Graph G = (V, E)</a:t>
            </a:r>
            <a:endParaRPr sz="7600"/>
          </a:p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946" name="Google Shape;946;g120fa84032c_0_5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0425" y="0"/>
            <a:ext cx="10892275" cy="7804974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g120fa84032c_0_526"/>
          <p:cNvSpPr txBox="1"/>
          <p:nvPr>
            <p:ph idx="1" type="body"/>
          </p:nvPr>
        </p:nvSpPr>
        <p:spPr>
          <a:xfrm>
            <a:off x="762000" y="272507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knows about node 15 at time </a:t>
            </a:r>
            <a:r>
              <a:rPr i="1" lang="en-US">
                <a:solidFill>
                  <a:srgbClr val="FD661F"/>
                </a:solidFill>
              </a:rPr>
              <a:t>T</a:t>
            </a:r>
            <a:r>
              <a:rPr lang="en-US">
                <a:solidFill>
                  <a:srgbClr val="FD661F"/>
                </a:solidFill>
              </a:rPr>
              <a:t> = 2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after 2 communication rounds</a:t>
            </a:r>
            <a:endParaRPr/>
          </a:p>
        </p:txBody>
      </p:sp>
      <p:sp>
        <p:nvSpPr>
          <p:cNvPr id="948" name="Google Shape;948;g120fa84032c_0_526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000">
                <a:solidFill>
                  <a:schemeClr val="dk2"/>
                </a:solidFill>
              </a:rPr>
              <a:t>Locality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949" name="Google Shape;949;g120fa84032c_0_526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954" name="Google Shape;954;g120fa84032c_0_5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075" y="0"/>
            <a:ext cx="10642627" cy="7626086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g120fa84032c_0_532"/>
          <p:cNvSpPr txBox="1"/>
          <p:nvPr>
            <p:ph idx="1" type="body"/>
          </p:nvPr>
        </p:nvSpPr>
        <p:spPr>
          <a:xfrm>
            <a:off x="762000" y="221765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knows about node 15 at time </a:t>
            </a:r>
            <a:r>
              <a:rPr i="1" lang="en-US">
                <a:solidFill>
                  <a:srgbClr val="FD661F"/>
                </a:solidFill>
              </a:rPr>
              <a:t>T</a:t>
            </a:r>
            <a:r>
              <a:rPr lang="en-US">
                <a:solidFill>
                  <a:srgbClr val="FD661F"/>
                </a:solidFill>
              </a:rPr>
              <a:t> = 3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after 3 communication rounds</a:t>
            </a:r>
            <a:endParaRPr/>
          </a:p>
        </p:txBody>
      </p:sp>
      <p:sp>
        <p:nvSpPr>
          <p:cNvPr id="956" name="Google Shape;956;g120fa84032c_0_532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000">
                <a:solidFill>
                  <a:schemeClr val="dk2"/>
                </a:solidFill>
              </a:rPr>
              <a:t>Locality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957" name="Google Shape;957;g120fa84032c_0_532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962" name="Google Shape;962;g120fa84032c_0_5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0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g120fa84032c_0_538"/>
          <p:cNvSpPr txBox="1"/>
          <p:nvPr>
            <p:ph idx="1" type="body"/>
          </p:nvPr>
        </p:nvSpPr>
        <p:spPr>
          <a:xfrm>
            <a:off x="762000" y="264557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 </a:t>
            </a:r>
            <a:r>
              <a:rPr i="1" lang="en-US">
                <a:solidFill>
                  <a:srgbClr val="FD661F"/>
                </a:solidFill>
              </a:rPr>
              <a:t>T</a:t>
            </a:r>
            <a:r>
              <a:rPr lang="en-US">
                <a:solidFill>
                  <a:srgbClr val="FD661F"/>
                </a:solidFill>
              </a:rPr>
              <a:t> communication rounds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only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 up to </a:t>
            </a:r>
            <a:r>
              <a:rPr lang="en-US">
                <a:solidFill>
                  <a:srgbClr val="FD661F"/>
                </a:solidFill>
              </a:rPr>
              <a:t>distance </a:t>
            </a:r>
            <a:r>
              <a:rPr i="1" lang="en-US">
                <a:solidFill>
                  <a:srgbClr val="FD661F"/>
                </a:solidFill>
              </a:rPr>
              <a:t>T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from node </a:t>
            </a:r>
            <a:r>
              <a:rPr i="1" lang="en-US"/>
              <a:t>x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know anything about node </a:t>
            </a:r>
            <a:r>
              <a:rPr i="1" lang="en-US"/>
              <a:t>x</a:t>
            </a:r>
            <a:endParaRPr i="1"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distance = “number of hops”</a:t>
            </a:r>
            <a:endParaRPr/>
          </a:p>
        </p:txBody>
      </p:sp>
      <p:sp>
        <p:nvSpPr>
          <p:cNvPr id="964" name="Google Shape;964;g120fa84032c_0_538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000">
                <a:solidFill>
                  <a:schemeClr val="dk2"/>
                </a:solidFill>
              </a:rPr>
              <a:t>Locality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965" name="Google Shape;965;g120fa84032c_0_538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970" name="Google Shape;970;g120fa84032c_0_5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50" y="0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g120fa84032c_0_544"/>
          <p:cNvSpPr txBox="1"/>
          <p:nvPr>
            <p:ph idx="1" type="body"/>
          </p:nvPr>
        </p:nvSpPr>
        <p:spPr>
          <a:xfrm>
            <a:off x="762050" y="233685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 </a:t>
            </a:r>
            <a:r>
              <a:rPr i="1" lang="en-US">
                <a:solidFill>
                  <a:srgbClr val="FD661F"/>
                </a:solidFill>
              </a:rPr>
              <a:t>T</a:t>
            </a:r>
            <a:r>
              <a:rPr lang="en-US">
                <a:solidFill>
                  <a:srgbClr val="FD661F"/>
                </a:solidFill>
              </a:rPr>
              <a:t> communication rounds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 </a:t>
            </a:r>
            <a:r>
              <a:rPr i="1" lang="en-US"/>
              <a:t>x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 only know about other nodes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are within </a:t>
            </a:r>
            <a:r>
              <a:rPr lang="en-US">
                <a:solidFill>
                  <a:srgbClr val="FD661F"/>
                </a:solidFill>
              </a:rPr>
              <a:t>distance </a:t>
            </a:r>
            <a:r>
              <a:rPr i="1" lang="en-US">
                <a:solidFill>
                  <a:srgbClr val="FD661F"/>
                </a:solidFill>
              </a:rPr>
              <a:t>T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from it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distance = “number of hops”</a:t>
            </a:r>
            <a:endParaRPr/>
          </a:p>
        </p:txBody>
      </p:sp>
      <p:sp>
        <p:nvSpPr>
          <p:cNvPr id="972" name="Google Shape;972;g120fa84032c_0_544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000">
                <a:solidFill>
                  <a:schemeClr val="dk2"/>
                </a:solidFill>
              </a:rPr>
              <a:t>Locality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973" name="Google Shape;973;g120fa84032c_0_544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20fa84032c_0_550"/>
          <p:cNvSpPr txBox="1"/>
          <p:nvPr>
            <p:ph idx="1" type="body"/>
          </p:nvPr>
        </p:nvSpPr>
        <p:spPr>
          <a:xfrm>
            <a:off x="762000" y="253862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 state at time </a:t>
            </a:r>
            <a:r>
              <a:rPr i="1" lang="en-US"/>
              <a:t>T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only depends on: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my state at time </a:t>
            </a:r>
            <a:r>
              <a:rPr i="1" lang="en-US"/>
              <a:t>T</a:t>
            </a:r>
            <a:r>
              <a:rPr b="0" lang="en-US"/>
              <a:t> − 1, and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messages that I received on round </a:t>
            </a:r>
            <a:r>
              <a:rPr i="1" lang="en-US"/>
              <a:t>T</a:t>
            </a:r>
            <a:r>
              <a:rPr b="0" lang="en-US"/>
              <a:t>,</a:t>
            </a:r>
            <a:br>
              <a:rPr b="0" lang="en-US"/>
            </a:br>
            <a:r>
              <a:rPr b="0" lang="en-US"/>
              <a:t>which only depend on:</a:t>
            </a:r>
            <a:endParaRPr/>
          </a:p>
          <a:p>
            <a:pPr indent="-381000" lvl="2" marL="1778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■"/>
            </a:pPr>
            <a:r>
              <a:rPr b="0" lang="en-US"/>
              <a:t>the state of my neighbours at time </a:t>
            </a:r>
            <a:r>
              <a:rPr i="1" lang="en-US"/>
              <a:t>T</a:t>
            </a:r>
            <a:r>
              <a:rPr b="0" lang="en-US"/>
              <a:t> − 1</a:t>
            </a:r>
            <a:endParaRPr/>
          </a:p>
        </p:txBody>
      </p:sp>
      <p:sp>
        <p:nvSpPr>
          <p:cNvPr id="979" name="Google Shape;979;g120fa84032c_0_550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000">
                <a:solidFill>
                  <a:schemeClr val="dk2"/>
                </a:solidFill>
              </a:rPr>
              <a:t>Locality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980" name="Google Shape;980;g120fa84032c_0_550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985" name="Google Shape;985;g120fa84032c_0_5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0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g120fa84032c_0_555"/>
          <p:cNvSpPr txBox="1"/>
          <p:nvPr>
            <p:ph idx="1" type="body"/>
          </p:nvPr>
        </p:nvSpPr>
        <p:spPr>
          <a:xfrm>
            <a:off x="762050" y="233685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 at time </a:t>
            </a:r>
            <a:r>
              <a:rPr i="1" lang="en-US"/>
              <a:t>T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only depends on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initial information within distance </a:t>
            </a:r>
            <a:r>
              <a:rPr i="1" lang="en-US"/>
              <a:t>T</a:t>
            </a:r>
            <a:endParaRPr/>
          </a:p>
        </p:txBody>
      </p:sp>
      <p:sp>
        <p:nvSpPr>
          <p:cNvPr id="987" name="Google Shape;987;g120fa84032c_0_555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000">
                <a:solidFill>
                  <a:schemeClr val="dk2"/>
                </a:solidFill>
              </a:rPr>
              <a:t>Locality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988" name="Google Shape;988;g120fa84032c_0_555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20fa84032c_0_561"/>
          <p:cNvSpPr txBox="1"/>
          <p:nvPr>
            <p:ph idx="1" type="body"/>
          </p:nvPr>
        </p:nvSpPr>
        <p:spPr>
          <a:xfrm>
            <a:off x="762050" y="250295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= distance</a:t>
            </a:r>
            <a:endParaRPr/>
          </a:p>
          <a:p>
            <a:pPr indent="-381000" lvl="0" marL="5080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Fast algorithm = “local” algorithm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outputs only depend on</a:t>
            </a:r>
            <a:br>
              <a:rPr b="0" lang="en-US"/>
            </a:br>
            <a:r>
              <a:rPr b="0" lang="en-US"/>
              <a:t>local neighbourhoods</a:t>
            </a:r>
            <a:endParaRPr/>
          </a:p>
        </p:txBody>
      </p:sp>
      <p:sp>
        <p:nvSpPr>
          <p:cNvPr id="994" name="Google Shape;994;g120fa84032c_0_561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000">
                <a:solidFill>
                  <a:schemeClr val="dk2"/>
                </a:solidFill>
              </a:rPr>
              <a:t>Locality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995" name="Google Shape;995;g120fa84032c_0_561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000" name="Google Shape;1000;g120fa84032c_0_572"/>
          <p:cNvPicPr preferRelativeResize="0"/>
          <p:nvPr/>
        </p:nvPicPr>
        <p:blipFill rotWithShape="1">
          <a:blip r:embed="rId3">
            <a:alphaModFix/>
          </a:blip>
          <a:srcRect b="3280" l="0" r="0" t="37926"/>
          <a:stretch/>
        </p:blipFill>
        <p:spPr>
          <a:xfrm>
            <a:off x="761950" y="3120450"/>
            <a:ext cx="11480799" cy="483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g120fa84032c_0_572"/>
          <p:cNvSpPr txBox="1"/>
          <p:nvPr>
            <p:ph idx="1" type="body"/>
          </p:nvPr>
        </p:nvSpPr>
        <p:spPr>
          <a:xfrm>
            <a:off x="762000" y="266342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2-colouring of a path</a:t>
            </a:r>
            <a:endParaRPr/>
          </a:p>
          <a:p>
            <a:pPr indent="-381000" lvl="0" marL="5080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Upper bound: possible in time </a:t>
            </a:r>
            <a:r>
              <a:rPr i="1" lang="en-US"/>
              <a:t>O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i="1" lang="en-US"/>
              <a:t>n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  <a:p>
            <a:pPr indent="-381000" lvl="0" marL="5080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Lower bound: not possible in time </a:t>
            </a:r>
            <a:r>
              <a:rPr i="1" lang="en-US"/>
              <a:t>o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i="1" lang="en-US"/>
              <a:t>n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</p:txBody>
      </p:sp>
      <p:sp>
        <p:nvSpPr>
          <p:cNvPr id="1002" name="Google Shape;1002;g120fa84032c_0_572"/>
          <p:cNvSpPr txBox="1"/>
          <p:nvPr>
            <p:ph type="title"/>
          </p:nvPr>
        </p:nvSpPr>
        <p:spPr>
          <a:xfrm>
            <a:off x="762000" y="71325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000">
                <a:solidFill>
                  <a:schemeClr val="dk2"/>
                </a:solidFill>
              </a:rPr>
              <a:t>Using locality to prove lower bounds</a:t>
            </a:r>
            <a:endParaRPr sz="7000">
              <a:solidFill>
                <a:schemeClr val="dk2"/>
              </a:solidFill>
            </a:endParaRPr>
          </a:p>
        </p:txBody>
      </p:sp>
      <p:sp>
        <p:nvSpPr>
          <p:cNvPr id="1003" name="Google Shape;1003;g120fa84032c_0_572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20fa84032c_0_578"/>
          <p:cNvSpPr txBox="1"/>
          <p:nvPr>
            <p:ph idx="1" type="body"/>
          </p:nvPr>
        </p:nvSpPr>
        <p:spPr>
          <a:xfrm>
            <a:off x="762000" y="39116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Assumption: path, unique identifiers</a:t>
            </a:r>
            <a:endParaRPr/>
          </a:p>
        </p:txBody>
      </p:sp>
      <p:sp>
        <p:nvSpPr>
          <p:cNvPr id="1009" name="Google Shape;1009;g120fa84032c_0_578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000">
                <a:solidFill>
                  <a:schemeClr val="dk2"/>
                </a:solidFill>
              </a:rPr>
              <a:t>Algorithm for 2-coloring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1010" name="Google Shape;1010;g120fa84032c_0_578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20fa84032c_0_583"/>
          <p:cNvSpPr txBox="1"/>
          <p:nvPr>
            <p:ph idx="1" type="body"/>
          </p:nvPr>
        </p:nvSpPr>
        <p:spPr>
          <a:xfrm>
            <a:off x="762000" y="39116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Assumption: path, unique identifiers</a:t>
            </a:r>
            <a:endParaRPr/>
          </a:p>
          <a:p>
            <a:pPr indent="-381000" lvl="0" marL="5080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phases: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find the endpoint with smaller identifier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starting from this end, assign colours</a:t>
            </a:r>
            <a:br>
              <a:rPr b="0" lang="en-US"/>
            </a:br>
            <a:r>
              <a:rPr b="0" lang="en-US"/>
              <a:t>1, 2, 1, 2, …</a:t>
            </a:r>
            <a:endParaRPr/>
          </a:p>
        </p:txBody>
      </p:sp>
      <p:sp>
        <p:nvSpPr>
          <p:cNvPr id="1016" name="Google Shape;1016;g120fa84032c_0_583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000">
                <a:solidFill>
                  <a:schemeClr val="dk2"/>
                </a:solidFill>
              </a:rPr>
              <a:t>Algorithm for 2-coloring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1017" name="Google Shape;1017;g120fa84032c_0_583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70" name="Google Shape;17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762000" y="280607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i="1" lang="en-US">
                <a:solidFill>
                  <a:schemeClr val="accent5"/>
                </a:solidFill>
              </a:rPr>
              <a:t>k</a:t>
            </a: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-regular graph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all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have degree </a:t>
            </a:r>
            <a:r>
              <a:rPr i="1" lang="en-US"/>
              <a:t>k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all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have </a:t>
            </a:r>
            <a:r>
              <a:rPr i="1" lang="en-US"/>
              <a:t>k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neighbours</a:t>
            </a:r>
            <a:endParaRPr/>
          </a:p>
        </p:txBody>
      </p:sp>
      <p:sp>
        <p:nvSpPr>
          <p:cNvPr id="172" name="Google Shape;172;p24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200">
                <a:solidFill>
                  <a:schemeClr val="dk2"/>
                </a:solidFill>
              </a:rPr>
              <a:t>Graph G = (V, E)</a:t>
            </a:r>
            <a:endParaRPr sz="7600"/>
          </a:p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20fa84032c_0_588"/>
          <p:cNvSpPr txBox="1"/>
          <p:nvPr>
            <p:ph idx="1" type="body"/>
          </p:nvPr>
        </p:nvSpPr>
        <p:spPr>
          <a:xfrm>
            <a:off x="762000" y="39116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Messages: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“</a:t>
            </a:r>
            <a:r>
              <a:rPr b="1" lang="en-US">
                <a:solidFill>
                  <a:srgbClr val="203ED7"/>
                </a:solidFill>
              </a:rPr>
              <a:t>ID </a:t>
            </a:r>
            <a:r>
              <a:rPr b="1" i="1" lang="en-US">
                <a:solidFill>
                  <a:srgbClr val="203ED7"/>
                </a:solidFill>
              </a:rPr>
              <a:t>x</a:t>
            </a:r>
            <a:r>
              <a:rPr b="0" lang="en-US"/>
              <a:t>” = there is an endpoint with identifier </a:t>
            </a:r>
            <a:r>
              <a:rPr i="1" lang="en-US"/>
              <a:t>x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“</a:t>
            </a:r>
            <a:r>
              <a:rPr b="1" lang="en-US">
                <a:solidFill>
                  <a:srgbClr val="FD661F"/>
                </a:solidFill>
              </a:rPr>
              <a:t>colour </a:t>
            </a:r>
            <a:r>
              <a:rPr b="1" i="1" lang="en-US">
                <a:solidFill>
                  <a:srgbClr val="FD661F"/>
                </a:solidFill>
              </a:rPr>
              <a:t>c</a:t>
            </a:r>
            <a:r>
              <a:rPr b="0" lang="en-US"/>
              <a:t>” = my colour is </a:t>
            </a:r>
            <a:r>
              <a:rPr i="1" lang="en-US"/>
              <a:t>c</a:t>
            </a:r>
            <a:endParaRPr/>
          </a:p>
        </p:txBody>
      </p:sp>
      <p:pic>
        <p:nvPicPr>
          <p:cNvPr descr="Image" id="1023" name="Google Shape;1023;g120fa84032c_0_5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318050"/>
            <a:ext cx="11480799" cy="667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g120fa84032c_0_588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000">
                <a:solidFill>
                  <a:schemeClr val="dk2"/>
                </a:solidFill>
              </a:rPr>
              <a:t>Algorithm for 2-coloring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1025" name="Google Shape;1025;g120fa84032c_0_588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20fa84032c_0_594"/>
          <p:cNvSpPr txBox="1"/>
          <p:nvPr>
            <p:ph idx="1" type="body"/>
          </p:nvPr>
        </p:nvSpPr>
        <p:spPr>
          <a:xfrm>
            <a:off x="762000" y="39116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Messages: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“</a:t>
            </a:r>
            <a:r>
              <a:rPr b="1" lang="en-US">
                <a:solidFill>
                  <a:srgbClr val="203ED7"/>
                </a:solidFill>
              </a:rPr>
              <a:t>ID </a:t>
            </a:r>
            <a:r>
              <a:rPr b="1" i="1" lang="en-US">
                <a:solidFill>
                  <a:srgbClr val="203ED7"/>
                </a:solidFill>
              </a:rPr>
              <a:t>x</a:t>
            </a:r>
            <a:r>
              <a:rPr b="0" lang="en-US"/>
              <a:t>” = there is an endpoint with identifier </a:t>
            </a:r>
            <a:r>
              <a:rPr i="1" lang="en-US"/>
              <a:t>x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“</a:t>
            </a:r>
            <a:r>
              <a:rPr b="1" lang="en-US">
                <a:solidFill>
                  <a:srgbClr val="FD661F"/>
                </a:solidFill>
              </a:rPr>
              <a:t>colour </a:t>
            </a:r>
            <a:r>
              <a:rPr b="1" i="1" lang="en-US">
                <a:solidFill>
                  <a:srgbClr val="FD661F"/>
                </a:solidFill>
              </a:rPr>
              <a:t>c</a:t>
            </a:r>
            <a:r>
              <a:rPr b="0" lang="en-US"/>
              <a:t>” = my colour is </a:t>
            </a:r>
            <a:r>
              <a:rPr i="1" lang="en-US"/>
              <a:t>c</a:t>
            </a:r>
            <a:endParaRPr/>
          </a:p>
        </p:txBody>
      </p:sp>
      <p:pic>
        <p:nvPicPr>
          <p:cNvPr descr="Image" id="1031" name="Google Shape;1031;g120fa84032c_0_5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872275"/>
            <a:ext cx="11480799" cy="711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g120fa84032c_0_594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000">
                <a:solidFill>
                  <a:schemeClr val="dk2"/>
                </a:solidFill>
              </a:rPr>
              <a:t>Algorithm for 2-coloring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1033" name="Google Shape;1033;g120fa84032c_0_594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20fa84032c_0_600"/>
          <p:cNvSpPr txBox="1"/>
          <p:nvPr>
            <p:ph idx="1" type="body"/>
          </p:nvPr>
        </p:nvSpPr>
        <p:spPr>
          <a:xfrm>
            <a:off x="762000" y="39116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Messages: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“</a:t>
            </a:r>
            <a:r>
              <a:rPr b="1" lang="en-US">
                <a:solidFill>
                  <a:srgbClr val="203ED7"/>
                </a:solidFill>
              </a:rPr>
              <a:t>ID </a:t>
            </a:r>
            <a:r>
              <a:rPr b="1" i="1" lang="en-US">
                <a:solidFill>
                  <a:srgbClr val="203ED7"/>
                </a:solidFill>
              </a:rPr>
              <a:t>x</a:t>
            </a:r>
            <a:r>
              <a:rPr b="0" lang="en-US"/>
              <a:t>” = there is an endpoint with identifier </a:t>
            </a:r>
            <a:r>
              <a:rPr i="1" lang="en-US"/>
              <a:t>x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“</a:t>
            </a:r>
            <a:r>
              <a:rPr b="1" lang="en-US">
                <a:solidFill>
                  <a:srgbClr val="FD661F"/>
                </a:solidFill>
              </a:rPr>
              <a:t>colour </a:t>
            </a:r>
            <a:r>
              <a:rPr b="1" i="1" lang="en-US">
                <a:solidFill>
                  <a:srgbClr val="FD661F"/>
                </a:solidFill>
              </a:rPr>
              <a:t>c</a:t>
            </a:r>
            <a:r>
              <a:rPr b="0" lang="en-US"/>
              <a:t>” = my colour is </a:t>
            </a:r>
            <a:r>
              <a:rPr i="1" lang="en-US"/>
              <a:t>c</a:t>
            </a:r>
            <a:endParaRPr/>
          </a:p>
        </p:txBody>
      </p:sp>
      <p:pic>
        <p:nvPicPr>
          <p:cNvPr descr="Image" id="1039" name="Google Shape;1039;g120fa84032c_0_6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765275"/>
            <a:ext cx="11480799" cy="722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g120fa84032c_0_600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000">
                <a:solidFill>
                  <a:schemeClr val="dk2"/>
                </a:solidFill>
              </a:rPr>
              <a:t>Algorithm for 2-coloring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1041" name="Google Shape;1041;g120fa84032c_0_600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20fa84032c_0_606"/>
          <p:cNvSpPr txBox="1"/>
          <p:nvPr>
            <p:ph idx="1" type="body"/>
          </p:nvPr>
        </p:nvSpPr>
        <p:spPr>
          <a:xfrm>
            <a:off x="762000" y="39116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Messages: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“</a:t>
            </a:r>
            <a:r>
              <a:rPr b="1" lang="en-US">
                <a:solidFill>
                  <a:srgbClr val="203ED7"/>
                </a:solidFill>
              </a:rPr>
              <a:t>ID </a:t>
            </a:r>
            <a:r>
              <a:rPr b="1" i="1" lang="en-US">
                <a:solidFill>
                  <a:srgbClr val="203ED7"/>
                </a:solidFill>
              </a:rPr>
              <a:t>x</a:t>
            </a:r>
            <a:r>
              <a:rPr b="0" lang="en-US"/>
              <a:t>” = there is an endpoint with identifier </a:t>
            </a:r>
            <a:r>
              <a:rPr i="1" lang="en-US"/>
              <a:t>x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“</a:t>
            </a:r>
            <a:r>
              <a:rPr b="1" lang="en-US">
                <a:solidFill>
                  <a:srgbClr val="FD661F"/>
                </a:solidFill>
              </a:rPr>
              <a:t>colour </a:t>
            </a:r>
            <a:r>
              <a:rPr b="1" i="1" lang="en-US">
                <a:solidFill>
                  <a:srgbClr val="FD661F"/>
                </a:solidFill>
              </a:rPr>
              <a:t>c</a:t>
            </a:r>
            <a:r>
              <a:rPr b="0" lang="en-US"/>
              <a:t>” = my colour is </a:t>
            </a:r>
            <a:r>
              <a:rPr i="1" lang="en-US"/>
              <a:t>c</a:t>
            </a:r>
            <a:endParaRPr/>
          </a:p>
        </p:txBody>
      </p:sp>
      <p:pic>
        <p:nvPicPr>
          <p:cNvPr descr="Image" id="1047" name="Google Shape;1047;g120fa84032c_0_6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032750"/>
            <a:ext cx="11480799" cy="69588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g120fa84032c_0_606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000">
                <a:solidFill>
                  <a:schemeClr val="dk2"/>
                </a:solidFill>
              </a:rPr>
              <a:t>Algorithm for 2-coloring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1049" name="Google Shape;1049;g120fa84032c_0_606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20fa84032c_0_612"/>
          <p:cNvSpPr txBox="1"/>
          <p:nvPr>
            <p:ph idx="1" type="body"/>
          </p:nvPr>
        </p:nvSpPr>
        <p:spPr>
          <a:xfrm>
            <a:off x="762000" y="39116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Messages: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“</a:t>
            </a:r>
            <a:r>
              <a:rPr b="1" lang="en-US">
                <a:solidFill>
                  <a:srgbClr val="203ED7"/>
                </a:solidFill>
              </a:rPr>
              <a:t>ID </a:t>
            </a:r>
            <a:r>
              <a:rPr b="1" i="1" lang="en-US">
                <a:solidFill>
                  <a:srgbClr val="203ED7"/>
                </a:solidFill>
              </a:rPr>
              <a:t>x</a:t>
            </a:r>
            <a:r>
              <a:rPr b="0" lang="en-US"/>
              <a:t>” = there is an endpoint with identifier </a:t>
            </a:r>
            <a:r>
              <a:rPr i="1" lang="en-US"/>
              <a:t>x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“</a:t>
            </a:r>
            <a:r>
              <a:rPr b="1" lang="en-US">
                <a:solidFill>
                  <a:srgbClr val="FD661F"/>
                </a:solidFill>
              </a:rPr>
              <a:t>colour </a:t>
            </a:r>
            <a:r>
              <a:rPr b="1" i="1" lang="en-US">
                <a:solidFill>
                  <a:srgbClr val="FD661F"/>
                </a:solidFill>
              </a:rPr>
              <a:t>c</a:t>
            </a:r>
            <a:r>
              <a:rPr b="0" lang="en-US"/>
              <a:t>” = my colour is </a:t>
            </a:r>
            <a:r>
              <a:rPr i="1" lang="en-US"/>
              <a:t>c</a:t>
            </a:r>
            <a:endParaRPr/>
          </a:p>
        </p:txBody>
      </p:sp>
      <p:pic>
        <p:nvPicPr>
          <p:cNvPr descr="Image" id="1055" name="Google Shape;1055;g120fa84032c_0_6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264550"/>
            <a:ext cx="11480799" cy="67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g120fa84032c_0_612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000">
                <a:solidFill>
                  <a:schemeClr val="dk2"/>
                </a:solidFill>
              </a:rPr>
              <a:t>Algorithm for 2-coloring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1057" name="Google Shape;1057;g120fa84032c_0_612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20fa84032c_0_618"/>
          <p:cNvSpPr txBox="1"/>
          <p:nvPr>
            <p:ph idx="1" type="body"/>
          </p:nvPr>
        </p:nvSpPr>
        <p:spPr>
          <a:xfrm>
            <a:off x="762000" y="39116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Messages: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“</a:t>
            </a:r>
            <a:r>
              <a:rPr b="1" lang="en-US">
                <a:solidFill>
                  <a:srgbClr val="203ED7"/>
                </a:solidFill>
              </a:rPr>
              <a:t>ID </a:t>
            </a:r>
            <a:r>
              <a:rPr b="1" i="1" lang="en-US">
                <a:solidFill>
                  <a:srgbClr val="203ED7"/>
                </a:solidFill>
              </a:rPr>
              <a:t>x</a:t>
            </a:r>
            <a:r>
              <a:rPr b="0" lang="en-US"/>
              <a:t>” = there is an endpoint with identifier </a:t>
            </a:r>
            <a:r>
              <a:rPr i="1" lang="en-US"/>
              <a:t>x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“</a:t>
            </a:r>
            <a:r>
              <a:rPr b="1" lang="en-US">
                <a:solidFill>
                  <a:srgbClr val="FD661F"/>
                </a:solidFill>
              </a:rPr>
              <a:t>colour </a:t>
            </a:r>
            <a:r>
              <a:rPr b="1" i="1" lang="en-US">
                <a:solidFill>
                  <a:srgbClr val="FD661F"/>
                </a:solidFill>
              </a:rPr>
              <a:t>c</a:t>
            </a:r>
            <a:r>
              <a:rPr b="0" lang="en-US"/>
              <a:t>” = my colour is </a:t>
            </a:r>
            <a:r>
              <a:rPr i="1" lang="en-US"/>
              <a:t>c</a:t>
            </a:r>
            <a:endParaRPr/>
          </a:p>
        </p:txBody>
      </p:sp>
      <p:pic>
        <p:nvPicPr>
          <p:cNvPr descr="Image" id="1063" name="Google Shape;1063;g120fa84032c_0_6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479975"/>
            <a:ext cx="11480799" cy="751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g120fa84032c_0_618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000">
                <a:solidFill>
                  <a:schemeClr val="dk2"/>
                </a:solidFill>
              </a:rPr>
              <a:t>Algorithm for 2-coloring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1065" name="Google Shape;1065;g120fa84032c_0_618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20fa84032c_0_624"/>
          <p:cNvSpPr txBox="1"/>
          <p:nvPr>
            <p:ph idx="1" type="body"/>
          </p:nvPr>
        </p:nvSpPr>
        <p:spPr>
          <a:xfrm>
            <a:off x="762000" y="39116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Messages: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“</a:t>
            </a:r>
            <a:r>
              <a:rPr b="1" lang="en-US">
                <a:solidFill>
                  <a:srgbClr val="203ED7"/>
                </a:solidFill>
              </a:rPr>
              <a:t>ID </a:t>
            </a:r>
            <a:r>
              <a:rPr b="1" i="1" lang="en-US">
                <a:solidFill>
                  <a:srgbClr val="203ED7"/>
                </a:solidFill>
              </a:rPr>
              <a:t>x</a:t>
            </a:r>
            <a:r>
              <a:rPr b="0" lang="en-US"/>
              <a:t>” = there is an endpoint with identifier </a:t>
            </a:r>
            <a:r>
              <a:rPr i="1" lang="en-US"/>
              <a:t>x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“</a:t>
            </a:r>
            <a:r>
              <a:rPr b="1" lang="en-US">
                <a:solidFill>
                  <a:srgbClr val="FD661F"/>
                </a:solidFill>
              </a:rPr>
              <a:t>colour </a:t>
            </a:r>
            <a:r>
              <a:rPr b="1" i="1" lang="en-US">
                <a:solidFill>
                  <a:srgbClr val="FD661F"/>
                </a:solidFill>
              </a:rPr>
              <a:t>c</a:t>
            </a:r>
            <a:r>
              <a:rPr b="0" lang="en-US"/>
              <a:t>” = my colour is </a:t>
            </a:r>
            <a:r>
              <a:rPr i="1" lang="en-US"/>
              <a:t>c</a:t>
            </a:r>
            <a:endParaRPr/>
          </a:p>
        </p:txBody>
      </p:sp>
      <p:pic>
        <p:nvPicPr>
          <p:cNvPr descr="Image" id="1071" name="Google Shape;1071;g120fa84032c_0_6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211050"/>
            <a:ext cx="11480799" cy="678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g120fa84032c_0_624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000">
                <a:solidFill>
                  <a:schemeClr val="dk2"/>
                </a:solidFill>
              </a:rPr>
              <a:t>Algorithm for 2-coloring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1073" name="Google Shape;1073;g120fa84032c_0_624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20fa84032c_0_1913"/>
          <p:cNvSpPr txBox="1"/>
          <p:nvPr>
            <p:ph type="ctrTitle"/>
          </p:nvPr>
        </p:nvSpPr>
        <p:spPr>
          <a:xfrm>
            <a:off x="866987" y="2059093"/>
            <a:ext cx="110541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65000" lIns="130025" spcFirstLastPara="1" rIns="130025" wrap="square" tIns="650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ct val="100000"/>
              <a:buFont typeface="Twentieth Century"/>
              <a:buNone/>
            </a:pPr>
            <a:r>
              <a:rPr b="0" i="0" lang="en-US" sz="5100" u="none">
                <a:solidFill>
                  <a:srgbClr val="3366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BASIC DISTRIBUTED ALGORITHMS IN MESSAGE-PASSING SYSTEMS</a:t>
            </a:r>
            <a:endParaRPr/>
          </a:p>
        </p:txBody>
      </p:sp>
      <p:sp>
        <p:nvSpPr>
          <p:cNvPr id="1080" name="Google Shape;1080;g120fa84032c_0_1913"/>
          <p:cNvSpPr txBox="1"/>
          <p:nvPr>
            <p:ph idx="1" type="subTitle"/>
          </p:nvPr>
        </p:nvSpPr>
        <p:spPr>
          <a:xfrm>
            <a:off x="3359573" y="8604390"/>
            <a:ext cx="95370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0" i="0" lang="en-US" sz="3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Broadcast on a spanning tree</a:t>
            </a:r>
            <a:endParaRPr/>
          </a:p>
        </p:txBody>
      </p:sp>
      <p:sp>
        <p:nvSpPr>
          <p:cNvPr id="1081" name="Google Shape;1081;g120fa84032c_0_1913"/>
          <p:cNvSpPr txBox="1"/>
          <p:nvPr/>
        </p:nvSpPr>
        <p:spPr>
          <a:xfrm>
            <a:off x="11379200" y="325120"/>
            <a:ext cx="11922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fld id="{00000000-1234-1234-1234-123412341234}" type="slidenum">
              <a:rPr b="1" i="0" lang="en-US" sz="20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1082" name="Google Shape;1082;g120fa84032c_0_1913"/>
          <p:cNvSpPr txBox="1"/>
          <p:nvPr>
            <p:ph idx="12" type="sldNum"/>
          </p:nvPr>
        </p:nvSpPr>
        <p:spPr>
          <a:xfrm>
            <a:off x="11379200" y="325120"/>
            <a:ext cx="1192200" cy="5418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20fa84032c_0_1920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6300"/>
              <a:buFont typeface="Twentieth Century"/>
              <a:buNone/>
            </a:pPr>
            <a:r>
              <a:rPr b="0" i="0" lang="en-US" sz="63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Broadcast </a:t>
            </a:r>
            <a:br>
              <a:rPr b="0" i="0" lang="en-US" sz="63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b="0" i="0" lang="en-US" sz="63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over a Rooted Spanning Tree</a:t>
            </a:r>
            <a:endParaRPr/>
          </a:p>
        </p:txBody>
      </p:sp>
      <p:sp>
        <p:nvSpPr>
          <p:cNvPr id="1089" name="Google Shape;1089;g120fa84032c_0_1920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1090" name="Google Shape;1090;g120fa84032c_0_1920"/>
          <p:cNvSpPr txBox="1"/>
          <p:nvPr>
            <p:ph idx="1" type="body"/>
          </p:nvPr>
        </p:nvSpPr>
        <p:spPr>
          <a:xfrm>
            <a:off x="871502" y="2275840"/>
            <a:ext cx="11595900" cy="6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Problem : (Single message) Broadcast</a:t>
            </a: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		     a distinguished processor p</a:t>
            </a:r>
            <a:r>
              <a:rPr b="0" baseline="-2500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</a:t>
            </a: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has a message M it wishes to send to all other processors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◻"/>
            </a:pP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Suppose processors already have information about a rooted spanning tree of the communication topology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🞑"/>
            </a:pP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tree:  connected graph with no cycles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🞑"/>
            </a:pP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spanning tree: contains all processors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🞑"/>
            </a:pP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rooted:  there is a unique root node p</a:t>
            </a:r>
            <a:r>
              <a:rPr b="0" baseline="-2500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</a:t>
            </a:r>
            <a:endParaRPr b="0" i="0" sz="3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91" name="Google Shape;1091;g120fa84032c_0_1920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20fa84032c_0_1927"/>
          <p:cNvSpPr txBox="1"/>
          <p:nvPr>
            <p:ph type="title"/>
          </p:nvPr>
        </p:nvSpPr>
        <p:spPr>
          <a:xfrm>
            <a:off x="541867" y="325120"/>
            <a:ext cx="124677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5700"/>
              <a:buFont typeface="Twentieth Century"/>
              <a:buNone/>
            </a:pPr>
            <a:r>
              <a:rPr b="0" i="0" lang="en-US" sz="57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Broadcast Over a Rooted Spanning Tree</a:t>
            </a:r>
            <a:endParaRPr/>
          </a:p>
        </p:txBody>
      </p:sp>
      <p:sp>
        <p:nvSpPr>
          <p:cNvPr id="1098" name="Google Shape;1098;g120fa84032c_0_1927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1099" name="Google Shape;1099;g120fa84032c_0_1927"/>
          <p:cNvSpPr txBox="1"/>
          <p:nvPr>
            <p:ph idx="1" type="body"/>
          </p:nvPr>
        </p:nvSpPr>
        <p:spPr>
          <a:xfrm>
            <a:off x="871502" y="2275840"/>
            <a:ext cx="11595900" cy="6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root initially sends </a:t>
            </a:r>
            <a:r>
              <a:rPr b="0" i="1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to its children</a:t>
            </a:r>
            <a:endParaRPr/>
          </a:p>
          <a:p>
            <a:pPr indent="-463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when a processor receives </a:t>
            </a:r>
            <a:r>
              <a:rPr b="0" i="1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from its parent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</a:pP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sends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to its children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</a:pP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terminates (sets a local boolean to true)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◻"/>
            </a:pP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Implemented via </a:t>
            </a:r>
            <a:r>
              <a:rPr b="0" i="1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parent</a:t>
            </a: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and </a:t>
            </a:r>
            <a:r>
              <a:rPr b="0" i="1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children</a:t>
            </a: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local variables at each processor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🞑"/>
            </a:pP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indicate which incident channels lead to parent and children in the rooted spanning tree</a:t>
            </a:r>
            <a:endParaRPr/>
          </a:p>
          <a:p>
            <a: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</a:pPr>
            <a:r>
              <a:t/>
            </a:r>
            <a:endParaRPr b="0" i="0" sz="3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00" name="Google Shape;1100;g120fa84032c_0_1927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78" name="Google Shape;17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83" y="0"/>
            <a:ext cx="11480818" cy="8226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762000" y="300222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 </a:t>
            </a:r>
            <a:r>
              <a:rPr i="1" lang="en-US" sz="4000"/>
              <a:t>G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 = (</a:t>
            </a:r>
            <a:r>
              <a:rPr i="1" lang="en-US" sz="4000"/>
              <a:t>V</a:t>
            </a:r>
            <a:r>
              <a:rPr lang="en-US" sz="4000"/>
              <a:t>’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en-US" sz="4000"/>
              <a:t>E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’) is a </a:t>
            </a:r>
            <a:r>
              <a:rPr b="1" i="0" lang="en-US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subgraph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</a:t>
            </a:r>
            <a:r>
              <a:rPr i="1" lang="en-US" sz="4000"/>
              <a:t>G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(</a:t>
            </a:r>
            <a:r>
              <a:rPr i="1" lang="en-US" sz="4000"/>
              <a:t>V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en-US" sz="4000"/>
              <a:t>E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):</a:t>
            </a:r>
            <a:b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i="1" lang="en-US" sz="4000"/>
              <a:t>V</a:t>
            </a:r>
            <a:r>
              <a:rPr lang="en-US" sz="4000"/>
              <a:t>’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⊆ </a:t>
            </a:r>
            <a:r>
              <a:rPr i="1" lang="en-US" sz="4000"/>
              <a:t>V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i="1" lang="en-US" sz="4000"/>
              <a:t>E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 ⊆ </a:t>
            </a:r>
            <a:r>
              <a:rPr i="1" lang="en-US" sz="4000"/>
              <a:t>E</a:t>
            </a:r>
            <a:endParaRPr sz="4000"/>
          </a:p>
        </p:txBody>
      </p:sp>
      <p:sp>
        <p:nvSpPr>
          <p:cNvPr id="180" name="Google Shape;180;p25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100">
                <a:solidFill>
                  <a:schemeClr val="dk2"/>
                </a:solidFill>
              </a:rPr>
              <a:t>Subgraph</a:t>
            </a:r>
            <a:endParaRPr sz="9500"/>
          </a:p>
        </p:txBody>
      </p:sp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120fa84032c_0_1934"/>
          <p:cNvSpPr txBox="1"/>
          <p:nvPr>
            <p:ph type="title"/>
          </p:nvPr>
        </p:nvSpPr>
        <p:spPr>
          <a:xfrm>
            <a:off x="541867" y="325120"/>
            <a:ext cx="124677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5700"/>
              <a:buFont typeface="Twentieth Century"/>
              <a:buNone/>
            </a:pPr>
            <a:r>
              <a:rPr b="0" i="0" lang="en-US" sz="57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Broadcast Over a Rooted Spanning Tree : pseudo-code</a:t>
            </a:r>
            <a:endParaRPr/>
          </a:p>
        </p:txBody>
      </p:sp>
      <p:sp>
        <p:nvSpPr>
          <p:cNvPr id="1107" name="Google Shape;1107;g120fa84032c_0_1934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pic>
        <p:nvPicPr>
          <p:cNvPr descr="SpanningTree Broadcast.pdf" id="1108" name="Google Shape;1108;g120fa84032c_0_19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747" y="2600960"/>
            <a:ext cx="12625494" cy="5256107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g120fa84032c_0_1934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120fa84032c_0_1941"/>
          <p:cNvSpPr txBox="1"/>
          <p:nvPr>
            <p:ph type="title"/>
          </p:nvPr>
        </p:nvSpPr>
        <p:spPr>
          <a:xfrm>
            <a:off x="541867" y="325120"/>
            <a:ext cx="124677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5700"/>
              <a:buFont typeface="Twentieth Century"/>
              <a:buNone/>
            </a:pPr>
            <a:r>
              <a:rPr b="0" i="0" lang="en-US" sz="57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Broadcast Over a Rooted Spanning Tree : two steps in an asynchronous execution</a:t>
            </a:r>
            <a:endParaRPr/>
          </a:p>
        </p:txBody>
      </p:sp>
      <p:sp>
        <p:nvSpPr>
          <p:cNvPr id="1116" name="Google Shape;1116;g120fa84032c_0_1941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pic>
        <p:nvPicPr>
          <p:cNvPr descr="broadcast execution.pdf" id="1117" name="Google Shape;1117;g120fa84032c_0_19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956" y="3251200"/>
            <a:ext cx="11288889" cy="4569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g120fa84032c_0_1941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20fa84032c_0_1948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6300"/>
              <a:buFont typeface="Twentieth Century"/>
              <a:buNone/>
            </a:pPr>
            <a:r>
              <a:rPr b="0" i="0" lang="en-US" sz="63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Message Complexity Analysis</a:t>
            </a:r>
            <a:endParaRPr/>
          </a:p>
        </p:txBody>
      </p:sp>
      <p:sp>
        <p:nvSpPr>
          <p:cNvPr id="1125" name="Google Shape;1125;g120fa84032c_0_1948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1126" name="Google Shape;1126;g120fa84032c_0_1948"/>
          <p:cNvSpPr txBox="1"/>
          <p:nvPr>
            <p:ph idx="1" type="body"/>
          </p:nvPr>
        </p:nvSpPr>
        <p:spPr>
          <a:xfrm>
            <a:off x="871502" y="2275840"/>
            <a:ext cx="11808000" cy="6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Number of messages is </a:t>
            </a:r>
            <a:r>
              <a:rPr b="0" i="1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 </a:t>
            </a: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− 1, since 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</a:pP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one message is sent over each spanning tree edge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</a:pP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spanning tree of n nodes has exactly n-1 edges</a:t>
            </a:r>
            <a:endParaRPr/>
          </a:p>
          <a:p>
            <a:pPr indent="-463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Same message complexity for synchronous and asynchronous model</a:t>
            </a:r>
            <a:endParaRPr/>
          </a:p>
        </p:txBody>
      </p:sp>
      <p:sp>
        <p:nvSpPr>
          <p:cNvPr id="1127" name="Google Shape;1127;g120fa84032c_0_1948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120fa84032c_0_1955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6300"/>
              <a:buFont typeface="Twentieth Century"/>
              <a:buNone/>
            </a:pPr>
            <a:r>
              <a:rPr b="0" i="0" lang="en-US" sz="63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Broadcast without a spanning tree</a:t>
            </a:r>
            <a:endParaRPr/>
          </a:p>
        </p:txBody>
      </p:sp>
      <p:sp>
        <p:nvSpPr>
          <p:cNvPr id="1134" name="Google Shape;1134;g120fa84032c_0_1955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1135" name="Google Shape;1135;g120fa84032c_0_1955"/>
          <p:cNvSpPr txBox="1"/>
          <p:nvPr>
            <p:ph idx="1" type="body"/>
          </p:nvPr>
        </p:nvSpPr>
        <p:spPr>
          <a:xfrm>
            <a:off x="871502" y="2275840"/>
            <a:ext cx="11595900" cy="6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algorithm starts from a given processor p</a:t>
            </a:r>
            <a:r>
              <a:rPr b="0" baseline="-2500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</a:t>
            </a: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which sends the message M to all its neighbors</a:t>
            </a:r>
            <a:endParaRPr/>
          </a:p>
          <a:p>
            <a:pPr indent="-463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When processor p</a:t>
            </a:r>
            <a:r>
              <a:rPr b="0" baseline="-2500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receives M for the first time, from some neighboring  processor p</a:t>
            </a:r>
            <a:r>
              <a:rPr b="0" baseline="-2500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</a:pP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It sends M to its neighbors except p</a:t>
            </a:r>
            <a:r>
              <a:rPr b="0" baseline="-2500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</a:t>
            </a:r>
            <a:endParaRPr/>
          </a:p>
          <a:p>
            <a:pPr indent="-463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Message complexity : a processor will not send &lt;M&gt; more than once on any communication channel 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</a:pP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&lt;M&gt; is sent at most twice on each communication channel (once by each processor using the channel)</a:t>
            </a:r>
            <a:endParaRPr/>
          </a:p>
        </p:txBody>
      </p:sp>
      <p:sp>
        <p:nvSpPr>
          <p:cNvPr id="1136" name="Google Shape;1136;g120fa84032c_0_1955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20fa84032c_0_1962"/>
          <p:cNvSpPr txBox="1"/>
          <p:nvPr>
            <p:ph type="title"/>
          </p:nvPr>
        </p:nvSpPr>
        <p:spPr>
          <a:xfrm>
            <a:off x="975360" y="0"/>
            <a:ext cx="110541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6300"/>
              <a:buFont typeface="Twentieth Century"/>
              <a:buNone/>
            </a:pPr>
            <a:r>
              <a:rPr b="0" i="0" lang="en-US" sz="63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simple algorithm to solve broadcast : called Flooding</a:t>
            </a:r>
            <a:endParaRPr/>
          </a:p>
        </p:txBody>
      </p:sp>
      <p:sp>
        <p:nvSpPr>
          <p:cNvPr id="1143" name="Google Shape;1143;g120fa84032c_0_1962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1144" name="Google Shape;1144;g120fa84032c_0_1962"/>
          <p:cNvSpPr txBox="1"/>
          <p:nvPr>
            <p:ph idx="1" type="body"/>
          </p:nvPr>
        </p:nvSpPr>
        <p:spPr>
          <a:xfrm>
            <a:off x="975360" y="2059093"/>
            <a:ext cx="11054100" cy="7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◻"/>
            </a:pP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Each processor's local state consists of variable </a:t>
            </a:r>
            <a:r>
              <a:rPr b="0" i="1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color</a:t>
            </a: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either </a:t>
            </a:r>
            <a:r>
              <a:rPr b="0" i="0" lang="en-US" sz="4000" u="none">
                <a:solidFill>
                  <a:srgbClr val="CC333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red</a:t>
            </a: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or</a:t>
            </a:r>
            <a:r>
              <a:rPr b="0" i="0" lang="en-US" sz="4000" u="none">
                <a:solidFill>
                  <a:srgbClr val="1C89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green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◻"/>
            </a:pP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Initially:</a:t>
            </a:r>
            <a:endParaRPr b="0" i="0" sz="4000" u="none">
              <a:solidFill>
                <a:srgbClr val="66FF9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🞑"/>
            </a:pP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color</a:t>
            </a: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= </a:t>
            </a:r>
            <a:r>
              <a:rPr b="0" i="0" lang="en-US" sz="3400" u="none" cap="none" strike="noStrike">
                <a:solidFill>
                  <a:srgbClr val="1C89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green</a:t>
            </a: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all outbufs contain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🞑"/>
            </a:pP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others: 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color</a:t>
            </a: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= </a:t>
            </a:r>
            <a:r>
              <a:rPr b="0" i="0" lang="en-US" sz="3400" u="none" cap="none" strike="noStrike">
                <a:solidFill>
                  <a:srgbClr val="CC333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red</a:t>
            </a: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all outbufs empty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◻"/>
            </a:pP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Transition:  If </a:t>
            </a:r>
            <a:r>
              <a:rPr b="0" i="1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is in an inbuf[j] and </a:t>
            </a:r>
            <a:r>
              <a:rPr b="0" i="1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color</a:t>
            </a: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= </a:t>
            </a:r>
            <a:r>
              <a:rPr b="0" i="0" lang="en-US" sz="4000" u="none">
                <a:solidFill>
                  <a:srgbClr val="CC333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red</a:t>
            </a: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then change </a:t>
            </a:r>
            <a:r>
              <a:rPr b="0" i="1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color</a:t>
            </a: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to </a:t>
            </a:r>
            <a:r>
              <a:rPr b="0" i="0" lang="en-US" sz="4000" u="none">
                <a:solidFill>
                  <a:srgbClr val="1C89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green</a:t>
            </a: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and send </a:t>
            </a:r>
            <a:r>
              <a:rPr b="0" i="1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on all outbufs excluding outbuf[j]</a:t>
            </a:r>
            <a:endParaRPr/>
          </a:p>
        </p:txBody>
      </p:sp>
      <p:sp>
        <p:nvSpPr>
          <p:cNvPr id="1145" name="Google Shape;1145;g120fa84032c_0_1962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120fa84032c_0_1969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6300"/>
              <a:buFont typeface="Twentieth Century"/>
              <a:buNone/>
            </a:pPr>
            <a:r>
              <a:rPr b="0" i="0" lang="en-US" sz="63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Example: (Asynchronous) Flooding</a:t>
            </a:r>
            <a:endParaRPr/>
          </a:p>
        </p:txBody>
      </p:sp>
      <p:sp>
        <p:nvSpPr>
          <p:cNvPr id="1152" name="Google Shape;1152;g120fa84032c_0_1969"/>
          <p:cNvSpPr txBox="1"/>
          <p:nvPr/>
        </p:nvSpPr>
        <p:spPr>
          <a:xfrm>
            <a:off x="0" y="181976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grpSp>
        <p:nvGrpSpPr>
          <p:cNvPr id="1153" name="Google Shape;1153;g120fa84032c_0_1969"/>
          <p:cNvGrpSpPr/>
          <p:nvPr/>
        </p:nvGrpSpPr>
        <p:grpSpPr>
          <a:xfrm>
            <a:off x="216747" y="2059093"/>
            <a:ext cx="2302933" cy="2302933"/>
            <a:chOff x="576" y="912"/>
            <a:chExt cx="1020" cy="1020"/>
          </a:xfrm>
        </p:grpSpPr>
        <p:sp>
          <p:nvSpPr>
            <p:cNvPr id="1154" name="Google Shape;1154;g120fa84032c_0_1969"/>
            <p:cNvSpPr/>
            <p:nvPr/>
          </p:nvSpPr>
          <p:spPr>
            <a:xfrm>
              <a:off x="1260" y="1625"/>
              <a:ext cx="300" cy="300"/>
            </a:xfrm>
            <a:prstGeom prst="ellipse">
              <a:avLst/>
            </a:prstGeom>
            <a:solidFill>
              <a:srgbClr val="CC3333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120fa84032c_0_1969"/>
            <p:cNvSpPr txBox="1"/>
            <p:nvPr/>
          </p:nvSpPr>
          <p:spPr>
            <a:xfrm>
              <a:off x="1296" y="163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000"/>
            </a:p>
          </p:txBody>
        </p:sp>
        <p:sp>
          <p:nvSpPr>
            <p:cNvPr id="1156" name="Google Shape;1156;g120fa84032c_0_1969"/>
            <p:cNvSpPr/>
            <p:nvPr/>
          </p:nvSpPr>
          <p:spPr>
            <a:xfrm>
              <a:off x="887" y="912"/>
              <a:ext cx="300" cy="300"/>
            </a:xfrm>
            <a:prstGeom prst="ellipse">
              <a:avLst/>
            </a:prstGeom>
            <a:solidFill>
              <a:srgbClr val="66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g120fa84032c_0_1969"/>
            <p:cNvSpPr txBox="1"/>
            <p:nvPr/>
          </p:nvSpPr>
          <p:spPr>
            <a:xfrm>
              <a:off x="912" y="91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2000"/>
            </a:p>
          </p:txBody>
        </p:sp>
        <p:sp>
          <p:nvSpPr>
            <p:cNvPr id="1158" name="Google Shape;1158;g120fa84032c_0_1969"/>
            <p:cNvSpPr/>
            <p:nvPr/>
          </p:nvSpPr>
          <p:spPr>
            <a:xfrm>
              <a:off x="576" y="1625"/>
              <a:ext cx="300" cy="300"/>
            </a:xfrm>
            <a:prstGeom prst="ellipse">
              <a:avLst/>
            </a:prstGeom>
            <a:solidFill>
              <a:srgbClr val="CC3333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g120fa84032c_0_1969"/>
            <p:cNvSpPr txBox="1"/>
            <p:nvPr/>
          </p:nvSpPr>
          <p:spPr>
            <a:xfrm>
              <a:off x="624" y="163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000"/>
            </a:p>
          </p:txBody>
        </p:sp>
        <p:cxnSp>
          <p:nvCxnSpPr>
            <p:cNvPr id="1160" name="Google Shape;1160;g120fa84032c_0_1969"/>
            <p:cNvCxnSpPr/>
            <p:nvPr/>
          </p:nvCxnSpPr>
          <p:spPr>
            <a:xfrm flipH="1">
              <a:off x="649" y="1222"/>
              <a:ext cx="300" cy="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61" name="Google Shape;1161;g120fa84032c_0_1969"/>
            <p:cNvCxnSpPr/>
            <p:nvPr/>
          </p:nvCxnSpPr>
          <p:spPr>
            <a:xfrm>
              <a:off x="1167" y="1222"/>
              <a:ext cx="300" cy="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62" name="Google Shape;1162;g120fa84032c_0_1969"/>
            <p:cNvCxnSpPr/>
            <p:nvPr/>
          </p:nvCxnSpPr>
          <p:spPr>
            <a:xfrm>
              <a:off x="918" y="1780"/>
              <a:ext cx="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63" name="Google Shape;1163;g120fa84032c_0_1969"/>
            <p:cNvCxnSpPr/>
            <p:nvPr/>
          </p:nvCxnSpPr>
          <p:spPr>
            <a:xfrm>
              <a:off x="887" y="1160"/>
              <a:ext cx="0" cy="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1164" name="Google Shape;1164;g120fa84032c_0_1969"/>
            <p:cNvCxnSpPr/>
            <p:nvPr/>
          </p:nvCxnSpPr>
          <p:spPr>
            <a:xfrm>
              <a:off x="1229" y="1191"/>
              <a:ext cx="0" cy="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1165" name="Google Shape;1165;g120fa84032c_0_1969"/>
            <p:cNvSpPr txBox="1"/>
            <p:nvPr/>
          </p:nvSpPr>
          <p:spPr>
            <a:xfrm>
              <a:off x="576" y="1104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sz="2000"/>
            </a:p>
          </p:txBody>
        </p:sp>
        <p:sp>
          <p:nvSpPr>
            <p:cNvPr id="1166" name="Google Shape;1166;g120fa84032c_0_1969"/>
            <p:cNvSpPr txBox="1"/>
            <p:nvPr/>
          </p:nvSpPr>
          <p:spPr>
            <a:xfrm>
              <a:off x="1296" y="1104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sz="2000"/>
            </a:p>
          </p:txBody>
        </p:sp>
      </p:grpSp>
      <p:grpSp>
        <p:nvGrpSpPr>
          <p:cNvPr id="1167" name="Google Shape;1167;g120fa84032c_0_1969"/>
          <p:cNvGrpSpPr/>
          <p:nvPr/>
        </p:nvGrpSpPr>
        <p:grpSpPr>
          <a:xfrm>
            <a:off x="6285653" y="2059093"/>
            <a:ext cx="2628053" cy="2302933"/>
            <a:chOff x="3264" y="912"/>
            <a:chExt cx="1164" cy="1020"/>
          </a:xfrm>
        </p:grpSpPr>
        <p:sp>
          <p:nvSpPr>
            <p:cNvPr id="1168" name="Google Shape;1168;g120fa84032c_0_1969"/>
            <p:cNvSpPr/>
            <p:nvPr/>
          </p:nvSpPr>
          <p:spPr>
            <a:xfrm>
              <a:off x="3948" y="1625"/>
              <a:ext cx="300" cy="300"/>
            </a:xfrm>
            <a:prstGeom prst="ellipse">
              <a:avLst/>
            </a:prstGeom>
            <a:solidFill>
              <a:srgbClr val="CC3333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g120fa84032c_0_1969"/>
            <p:cNvSpPr txBox="1"/>
            <p:nvPr/>
          </p:nvSpPr>
          <p:spPr>
            <a:xfrm>
              <a:off x="3984" y="163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000"/>
            </a:p>
          </p:txBody>
        </p:sp>
        <p:sp>
          <p:nvSpPr>
            <p:cNvPr id="1170" name="Google Shape;1170;g120fa84032c_0_1969"/>
            <p:cNvSpPr/>
            <p:nvPr/>
          </p:nvSpPr>
          <p:spPr>
            <a:xfrm>
              <a:off x="3575" y="912"/>
              <a:ext cx="300" cy="300"/>
            </a:xfrm>
            <a:prstGeom prst="ellipse">
              <a:avLst/>
            </a:prstGeom>
            <a:solidFill>
              <a:srgbClr val="66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g120fa84032c_0_1969"/>
            <p:cNvSpPr txBox="1"/>
            <p:nvPr/>
          </p:nvSpPr>
          <p:spPr>
            <a:xfrm>
              <a:off x="3600" y="91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2000"/>
            </a:p>
          </p:txBody>
        </p:sp>
        <p:sp>
          <p:nvSpPr>
            <p:cNvPr id="1172" name="Google Shape;1172;g120fa84032c_0_1969"/>
            <p:cNvSpPr/>
            <p:nvPr/>
          </p:nvSpPr>
          <p:spPr>
            <a:xfrm>
              <a:off x="3264" y="1632"/>
              <a:ext cx="300" cy="300"/>
            </a:xfrm>
            <a:prstGeom prst="ellipse">
              <a:avLst/>
            </a:prstGeom>
            <a:solidFill>
              <a:srgbClr val="CC3333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g120fa84032c_0_1969"/>
            <p:cNvSpPr txBox="1"/>
            <p:nvPr/>
          </p:nvSpPr>
          <p:spPr>
            <a:xfrm>
              <a:off x="3312" y="163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000"/>
            </a:p>
          </p:txBody>
        </p:sp>
        <p:cxnSp>
          <p:nvCxnSpPr>
            <p:cNvPr id="1174" name="Google Shape;1174;g120fa84032c_0_1969"/>
            <p:cNvCxnSpPr/>
            <p:nvPr/>
          </p:nvCxnSpPr>
          <p:spPr>
            <a:xfrm flipH="1">
              <a:off x="3337" y="1222"/>
              <a:ext cx="300" cy="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75" name="Google Shape;1175;g120fa84032c_0_1969"/>
            <p:cNvCxnSpPr/>
            <p:nvPr/>
          </p:nvCxnSpPr>
          <p:spPr>
            <a:xfrm>
              <a:off x="3855" y="1222"/>
              <a:ext cx="300" cy="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76" name="Google Shape;1176;g120fa84032c_0_1969"/>
            <p:cNvCxnSpPr/>
            <p:nvPr/>
          </p:nvCxnSpPr>
          <p:spPr>
            <a:xfrm>
              <a:off x="3606" y="1780"/>
              <a:ext cx="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77" name="Google Shape;1177;g120fa84032c_0_1969"/>
            <p:cNvCxnSpPr/>
            <p:nvPr/>
          </p:nvCxnSpPr>
          <p:spPr>
            <a:xfrm>
              <a:off x="3575" y="1160"/>
              <a:ext cx="0" cy="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1178" name="Google Shape;1178;g120fa84032c_0_1969"/>
            <p:cNvCxnSpPr/>
            <p:nvPr/>
          </p:nvCxnSpPr>
          <p:spPr>
            <a:xfrm>
              <a:off x="4032" y="1392"/>
              <a:ext cx="0" cy="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1179" name="Google Shape;1179;g120fa84032c_0_1969"/>
            <p:cNvSpPr txBox="1"/>
            <p:nvPr/>
          </p:nvSpPr>
          <p:spPr>
            <a:xfrm>
              <a:off x="3264" y="1056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sz="2000"/>
            </a:p>
          </p:txBody>
        </p:sp>
        <p:sp>
          <p:nvSpPr>
            <p:cNvPr id="1180" name="Google Shape;1180;g120fa84032c_0_1969"/>
            <p:cNvSpPr txBox="1"/>
            <p:nvPr/>
          </p:nvSpPr>
          <p:spPr>
            <a:xfrm>
              <a:off x="4128" y="1296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sz="2000"/>
            </a:p>
          </p:txBody>
        </p:sp>
      </p:grpSp>
      <p:grpSp>
        <p:nvGrpSpPr>
          <p:cNvPr id="1181" name="Google Shape;1181;g120fa84032c_0_1969"/>
          <p:cNvGrpSpPr/>
          <p:nvPr/>
        </p:nvGrpSpPr>
        <p:grpSpPr>
          <a:xfrm>
            <a:off x="3251200" y="3034453"/>
            <a:ext cx="2031999" cy="2682240"/>
            <a:chOff x="1920" y="1344"/>
            <a:chExt cx="900" cy="1188"/>
          </a:xfrm>
        </p:grpSpPr>
        <p:sp>
          <p:nvSpPr>
            <p:cNvPr id="1182" name="Google Shape;1182;g120fa84032c_0_1969"/>
            <p:cNvSpPr/>
            <p:nvPr/>
          </p:nvSpPr>
          <p:spPr>
            <a:xfrm>
              <a:off x="2016" y="1344"/>
              <a:ext cx="600" cy="300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g120fa84032c_0_1969"/>
            <p:cNvSpPr txBox="1"/>
            <p:nvPr/>
          </p:nvSpPr>
          <p:spPr>
            <a:xfrm>
              <a:off x="1920" y="1632"/>
              <a:ext cx="900" cy="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deliver event</a:t>
              </a:r>
              <a:endParaRPr sz="2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at </a:t>
              </a:r>
              <a:r>
                <a:rPr b="0" i="1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b="0" i="1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from </a:t>
              </a:r>
              <a:r>
                <a:rPr b="0" i="1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2000"/>
            </a:p>
          </p:txBody>
        </p:sp>
      </p:grpSp>
      <p:grpSp>
        <p:nvGrpSpPr>
          <p:cNvPr id="1184" name="Google Shape;1184;g120fa84032c_0_1969"/>
          <p:cNvGrpSpPr/>
          <p:nvPr/>
        </p:nvGrpSpPr>
        <p:grpSpPr>
          <a:xfrm>
            <a:off x="9103360" y="3034453"/>
            <a:ext cx="2032000" cy="2113280"/>
            <a:chOff x="4512" y="1344"/>
            <a:chExt cx="900" cy="936"/>
          </a:xfrm>
        </p:grpSpPr>
        <p:sp>
          <p:nvSpPr>
            <p:cNvPr id="1185" name="Google Shape;1185;g120fa84032c_0_1969"/>
            <p:cNvSpPr/>
            <p:nvPr/>
          </p:nvSpPr>
          <p:spPr>
            <a:xfrm>
              <a:off x="4560" y="1344"/>
              <a:ext cx="600" cy="300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g120fa84032c_0_1969"/>
            <p:cNvSpPr txBox="1"/>
            <p:nvPr/>
          </p:nvSpPr>
          <p:spPr>
            <a:xfrm>
              <a:off x="4512" y="1680"/>
              <a:ext cx="9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computation</a:t>
              </a:r>
              <a:endParaRPr sz="2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event by </a:t>
              </a:r>
              <a:r>
                <a:rPr b="0" i="1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000"/>
            </a:p>
          </p:txBody>
        </p:sp>
      </p:grpSp>
      <p:grpSp>
        <p:nvGrpSpPr>
          <p:cNvPr id="1187" name="Google Shape;1187;g120fa84032c_0_1969"/>
          <p:cNvGrpSpPr/>
          <p:nvPr/>
        </p:nvGrpSpPr>
        <p:grpSpPr>
          <a:xfrm>
            <a:off x="2926080" y="6285653"/>
            <a:ext cx="2031999" cy="2790612"/>
            <a:chOff x="2064" y="2784"/>
            <a:chExt cx="900" cy="1236"/>
          </a:xfrm>
        </p:grpSpPr>
        <p:sp>
          <p:nvSpPr>
            <p:cNvPr id="1188" name="Google Shape;1188;g120fa84032c_0_1969"/>
            <p:cNvSpPr/>
            <p:nvPr/>
          </p:nvSpPr>
          <p:spPr>
            <a:xfrm>
              <a:off x="2112" y="2784"/>
              <a:ext cx="600" cy="300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g120fa84032c_0_1969"/>
            <p:cNvSpPr txBox="1"/>
            <p:nvPr/>
          </p:nvSpPr>
          <p:spPr>
            <a:xfrm>
              <a:off x="2064" y="3120"/>
              <a:ext cx="900" cy="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None/>
              </a:pPr>
              <a:r>
                <a:rPr b="0" i="0" lang="en-US" sz="2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deliver event</a:t>
              </a:r>
              <a:endParaRPr sz="2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None/>
              </a:pPr>
              <a:r>
                <a:rPr b="0" i="0" lang="en-US" sz="2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at </a:t>
              </a:r>
              <a:r>
                <a:rPr b="0" i="1" lang="en-US" sz="2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2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="0" i="1" lang="en-US" sz="2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2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from </a:t>
              </a:r>
              <a:r>
                <a:rPr b="0" i="1" lang="en-US" sz="2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2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000"/>
            </a:p>
          </p:txBody>
        </p:sp>
      </p:grpSp>
      <p:grpSp>
        <p:nvGrpSpPr>
          <p:cNvPr id="1190" name="Google Shape;1190;g120fa84032c_0_1969"/>
          <p:cNvGrpSpPr/>
          <p:nvPr/>
        </p:nvGrpSpPr>
        <p:grpSpPr>
          <a:xfrm>
            <a:off x="325120" y="5527040"/>
            <a:ext cx="2302933" cy="3061547"/>
            <a:chOff x="816" y="2448"/>
            <a:chExt cx="1020" cy="1356"/>
          </a:xfrm>
        </p:grpSpPr>
        <p:sp>
          <p:nvSpPr>
            <p:cNvPr id="1191" name="Google Shape;1191;g120fa84032c_0_1969"/>
            <p:cNvSpPr/>
            <p:nvPr/>
          </p:nvSpPr>
          <p:spPr>
            <a:xfrm>
              <a:off x="1500" y="3161"/>
              <a:ext cx="300" cy="300"/>
            </a:xfrm>
            <a:prstGeom prst="ellipse">
              <a:avLst/>
            </a:prstGeom>
            <a:solidFill>
              <a:srgbClr val="66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g120fa84032c_0_1969"/>
            <p:cNvSpPr txBox="1"/>
            <p:nvPr/>
          </p:nvSpPr>
          <p:spPr>
            <a:xfrm>
              <a:off x="1536" y="3168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000"/>
            </a:p>
          </p:txBody>
        </p:sp>
        <p:sp>
          <p:nvSpPr>
            <p:cNvPr id="1193" name="Google Shape;1193;g120fa84032c_0_1969"/>
            <p:cNvSpPr/>
            <p:nvPr/>
          </p:nvSpPr>
          <p:spPr>
            <a:xfrm>
              <a:off x="1127" y="2448"/>
              <a:ext cx="300" cy="300"/>
            </a:xfrm>
            <a:prstGeom prst="ellipse">
              <a:avLst/>
            </a:prstGeom>
            <a:solidFill>
              <a:srgbClr val="66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g120fa84032c_0_1969"/>
            <p:cNvSpPr txBox="1"/>
            <p:nvPr/>
          </p:nvSpPr>
          <p:spPr>
            <a:xfrm>
              <a:off x="1152" y="2448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2000"/>
            </a:p>
          </p:txBody>
        </p:sp>
        <p:sp>
          <p:nvSpPr>
            <p:cNvPr id="1195" name="Google Shape;1195;g120fa84032c_0_1969"/>
            <p:cNvSpPr/>
            <p:nvPr/>
          </p:nvSpPr>
          <p:spPr>
            <a:xfrm>
              <a:off x="816" y="3168"/>
              <a:ext cx="300" cy="300"/>
            </a:xfrm>
            <a:prstGeom prst="ellipse">
              <a:avLst/>
            </a:prstGeom>
            <a:solidFill>
              <a:srgbClr val="CC3333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g120fa84032c_0_1969"/>
            <p:cNvSpPr txBox="1"/>
            <p:nvPr/>
          </p:nvSpPr>
          <p:spPr>
            <a:xfrm>
              <a:off x="864" y="3168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000"/>
            </a:p>
          </p:txBody>
        </p:sp>
        <p:cxnSp>
          <p:nvCxnSpPr>
            <p:cNvPr id="1197" name="Google Shape;1197;g120fa84032c_0_1969"/>
            <p:cNvCxnSpPr/>
            <p:nvPr/>
          </p:nvCxnSpPr>
          <p:spPr>
            <a:xfrm flipH="1">
              <a:off x="889" y="2758"/>
              <a:ext cx="300" cy="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98" name="Google Shape;1198;g120fa84032c_0_1969"/>
            <p:cNvCxnSpPr/>
            <p:nvPr/>
          </p:nvCxnSpPr>
          <p:spPr>
            <a:xfrm>
              <a:off x="1407" y="2758"/>
              <a:ext cx="300" cy="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99" name="Google Shape;1199;g120fa84032c_0_1969"/>
            <p:cNvCxnSpPr/>
            <p:nvPr/>
          </p:nvCxnSpPr>
          <p:spPr>
            <a:xfrm>
              <a:off x="1158" y="3316"/>
              <a:ext cx="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00" name="Google Shape;1200;g120fa84032c_0_1969"/>
            <p:cNvCxnSpPr/>
            <p:nvPr/>
          </p:nvCxnSpPr>
          <p:spPr>
            <a:xfrm>
              <a:off x="1127" y="2696"/>
              <a:ext cx="0" cy="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1201" name="Google Shape;1201;g120fa84032c_0_1969"/>
            <p:cNvSpPr txBox="1"/>
            <p:nvPr/>
          </p:nvSpPr>
          <p:spPr>
            <a:xfrm>
              <a:off x="816" y="259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sz="2000"/>
            </a:p>
          </p:txBody>
        </p:sp>
        <p:sp>
          <p:nvSpPr>
            <p:cNvPr id="1202" name="Google Shape;1202;g120fa84032c_0_1969"/>
            <p:cNvSpPr txBox="1"/>
            <p:nvPr/>
          </p:nvSpPr>
          <p:spPr>
            <a:xfrm>
              <a:off x="1296" y="3504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sz="2000"/>
            </a:p>
          </p:txBody>
        </p:sp>
        <p:cxnSp>
          <p:nvCxnSpPr>
            <p:cNvPr id="1203" name="Google Shape;1203;g120fa84032c_0_1969"/>
            <p:cNvCxnSpPr/>
            <p:nvPr/>
          </p:nvCxnSpPr>
          <p:spPr>
            <a:xfrm rot="10800000">
              <a:off x="1188" y="3456"/>
              <a:ext cx="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sp>
        <p:nvSpPr>
          <p:cNvPr id="1204" name="Google Shape;1204;g120fa84032c_0_1969"/>
          <p:cNvSpPr/>
          <p:nvPr/>
        </p:nvSpPr>
        <p:spPr>
          <a:xfrm>
            <a:off x="6813973" y="7136835"/>
            <a:ext cx="772200" cy="769800"/>
          </a:xfrm>
          <a:prstGeom prst="ellipse">
            <a:avLst/>
          </a:prstGeom>
          <a:solidFill>
            <a:srgbClr val="66FF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g120fa84032c_0_1969"/>
          <p:cNvSpPr txBox="1"/>
          <p:nvPr/>
        </p:nvSpPr>
        <p:spPr>
          <a:xfrm>
            <a:off x="6895253" y="7152640"/>
            <a:ext cx="663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0" i="1" lang="en-US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baseline="-25000" i="1" lang="en-US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/>
          </a:p>
        </p:txBody>
      </p:sp>
      <p:sp>
        <p:nvSpPr>
          <p:cNvPr id="1206" name="Google Shape;1206;g120fa84032c_0_1969"/>
          <p:cNvSpPr/>
          <p:nvPr/>
        </p:nvSpPr>
        <p:spPr>
          <a:xfrm>
            <a:off x="5971822" y="5527040"/>
            <a:ext cx="772200" cy="769800"/>
          </a:xfrm>
          <a:prstGeom prst="ellipse">
            <a:avLst/>
          </a:prstGeom>
          <a:solidFill>
            <a:srgbClr val="66FF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g120fa84032c_0_1969"/>
          <p:cNvSpPr txBox="1"/>
          <p:nvPr/>
        </p:nvSpPr>
        <p:spPr>
          <a:xfrm>
            <a:off x="6028267" y="5527040"/>
            <a:ext cx="663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0" i="1" lang="en-US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baseline="-25000" i="1" lang="en-US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000"/>
          </a:p>
        </p:txBody>
      </p:sp>
      <p:sp>
        <p:nvSpPr>
          <p:cNvPr id="1208" name="Google Shape;1208;g120fa84032c_0_1969"/>
          <p:cNvSpPr/>
          <p:nvPr/>
        </p:nvSpPr>
        <p:spPr>
          <a:xfrm>
            <a:off x="5269653" y="7136835"/>
            <a:ext cx="772200" cy="769800"/>
          </a:xfrm>
          <a:prstGeom prst="ellipse">
            <a:avLst/>
          </a:prstGeom>
          <a:solidFill>
            <a:srgbClr val="CC3333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g120fa84032c_0_1969"/>
          <p:cNvSpPr txBox="1"/>
          <p:nvPr/>
        </p:nvSpPr>
        <p:spPr>
          <a:xfrm>
            <a:off x="5378027" y="7152640"/>
            <a:ext cx="663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0" i="1" lang="en-US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baseline="-25000" i="1" lang="en-US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000"/>
          </a:p>
        </p:txBody>
      </p:sp>
      <p:cxnSp>
        <p:nvCxnSpPr>
          <p:cNvPr id="1210" name="Google Shape;1210;g120fa84032c_0_1969"/>
          <p:cNvCxnSpPr/>
          <p:nvPr/>
        </p:nvCxnSpPr>
        <p:spPr>
          <a:xfrm flipH="1">
            <a:off x="5692104" y="6226951"/>
            <a:ext cx="419700" cy="91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211" name="Google Shape;1211;g120fa84032c_0_1969"/>
          <p:cNvCxnSpPr/>
          <p:nvPr/>
        </p:nvCxnSpPr>
        <p:spPr>
          <a:xfrm>
            <a:off x="6603999" y="6226951"/>
            <a:ext cx="492300" cy="980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212" name="Google Shape;1212;g120fa84032c_0_1969"/>
          <p:cNvCxnSpPr/>
          <p:nvPr/>
        </p:nvCxnSpPr>
        <p:spPr>
          <a:xfrm>
            <a:off x="6041813" y="7486791"/>
            <a:ext cx="772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213" name="Google Shape;1213;g120fa84032c_0_1969"/>
          <p:cNvCxnSpPr/>
          <p:nvPr/>
        </p:nvCxnSpPr>
        <p:spPr>
          <a:xfrm flipH="1">
            <a:off x="5832022" y="6086969"/>
            <a:ext cx="139800" cy="349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214" name="Google Shape;1214;g120fa84032c_0_1969"/>
          <p:cNvSpPr txBox="1"/>
          <p:nvPr/>
        </p:nvSpPr>
        <p:spPr>
          <a:xfrm>
            <a:off x="5269653" y="5852160"/>
            <a:ext cx="6234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0" i="1" lang="en-US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2000"/>
          </a:p>
        </p:txBody>
      </p:sp>
      <p:cxnSp>
        <p:nvCxnSpPr>
          <p:cNvPr id="1215" name="Google Shape;1215;g120fa84032c_0_1969"/>
          <p:cNvCxnSpPr/>
          <p:nvPr/>
        </p:nvCxnSpPr>
        <p:spPr>
          <a:xfrm rot="10800000">
            <a:off x="6028260" y="7694507"/>
            <a:ext cx="4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216" name="Google Shape;1216;g120fa84032c_0_1969"/>
          <p:cNvSpPr txBox="1"/>
          <p:nvPr/>
        </p:nvSpPr>
        <p:spPr>
          <a:xfrm>
            <a:off x="5919893" y="7802880"/>
            <a:ext cx="6234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0" i="1" lang="en-US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2000"/>
          </a:p>
        </p:txBody>
      </p:sp>
      <p:sp>
        <p:nvSpPr>
          <p:cNvPr id="1217" name="Google Shape;1217;g120fa84032c_0_1969"/>
          <p:cNvSpPr/>
          <p:nvPr/>
        </p:nvSpPr>
        <p:spPr>
          <a:xfrm>
            <a:off x="1517227" y="2492587"/>
            <a:ext cx="1192200" cy="758700"/>
          </a:xfrm>
          <a:prstGeom prst="ellipse">
            <a:avLst/>
          </a:prstGeom>
          <a:noFill/>
          <a:ln cap="flat" cmpd="sng" w="25400">
            <a:solidFill>
              <a:srgbClr val="330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g120fa84032c_0_1969"/>
          <p:cNvSpPr/>
          <p:nvPr/>
        </p:nvSpPr>
        <p:spPr>
          <a:xfrm>
            <a:off x="7586133" y="3467947"/>
            <a:ext cx="1300500" cy="1192200"/>
          </a:xfrm>
          <a:prstGeom prst="ellipse">
            <a:avLst/>
          </a:prstGeom>
          <a:noFill/>
          <a:ln cap="flat" cmpd="sng" w="25400">
            <a:solidFill>
              <a:srgbClr val="330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g120fa84032c_0_1969"/>
          <p:cNvSpPr/>
          <p:nvPr/>
        </p:nvSpPr>
        <p:spPr>
          <a:xfrm>
            <a:off x="1083733" y="7911253"/>
            <a:ext cx="1192200" cy="758700"/>
          </a:xfrm>
          <a:prstGeom prst="ellipse">
            <a:avLst/>
          </a:prstGeom>
          <a:noFill/>
          <a:ln cap="flat" cmpd="sng" w="25400">
            <a:solidFill>
              <a:srgbClr val="330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g120fa84032c_0_1969"/>
          <p:cNvSpPr/>
          <p:nvPr/>
        </p:nvSpPr>
        <p:spPr>
          <a:xfrm>
            <a:off x="5052907" y="6935893"/>
            <a:ext cx="1300500" cy="1192200"/>
          </a:xfrm>
          <a:prstGeom prst="ellipse">
            <a:avLst/>
          </a:prstGeom>
          <a:noFill/>
          <a:ln cap="flat" cmpd="sng" w="25400">
            <a:solidFill>
              <a:srgbClr val="330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1" name="Google Shape;1221;g120fa84032c_0_19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3600" y="5382542"/>
            <a:ext cx="3106702" cy="24203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2" name="Google Shape;1222;g120fa84032c_0_1969"/>
          <p:cNvGrpSpPr/>
          <p:nvPr/>
        </p:nvGrpSpPr>
        <p:grpSpPr>
          <a:xfrm>
            <a:off x="7586133" y="6285653"/>
            <a:ext cx="2140373" cy="2004906"/>
            <a:chOff x="4560" y="2784"/>
            <a:chExt cx="948" cy="888"/>
          </a:xfrm>
        </p:grpSpPr>
        <p:sp>
          <p:nvSpPr>
            <p:cNvPr id="1223" name="Google Shape;1223;g120fa84032c_0_1969"/>
            <p:cNvSpPr/>
            <p:nvPr/>
          </p:nvSpPr>
          <p:spPr>
            <a:xfrm>
              <a:off x="4560" y="2784"/>
              <a:ext cx="600" cy="300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g120fa84032c_0_1969"/>
            <p:cNvSpPr txBox="1"/>
            <p:nvPr/>
          </p:nvSpPr>
          <p:spPr>
            <a:xfrm>
              <a:off x="4608" y="3072"/>
              <a:ext cx="9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None/>
              </a:pPr>
              <a:r>
                <a:rPr b="0" i="0" lang="en-US" sz="2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computation</a:t>
              </a:r>
              <a:endParaRPr sz="2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None/>
              </a:pPr>
              <a:r>
                <a:rPr b="0" i="0" lang="en-US" sz="2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event by </a:t>
              </a:r>
              <a:r>
                <a:rPr b="0" i="1" lang="en-US" sz="2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2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000"/>
            </a:p>
          </p:txBody>
        </p:sp>
      </p:grpSp>
      <p:sp>
        <p:nvSpPr>
          <p:cNvPr id="1225" name="Google Shape;1225;g120fa84032c_0_1969"/>
          <p:cNvSpPr txBox="1"/>
          <p:nvPr/>
        </p:nvSpPr>
        <p:spPr>
          <a:xfrm>
            <a:off x="10789919" y="8019627"/>
            <a:ext cx="22149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etc. to deliver 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0" i="0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messages</a:t>
            </a:r>
            <a:endParaRPr sz="2000"/>
          </a:p>
        </p:txBody>
      </p:sp>
      <p:sp>
        <p:nvSpPr>
          <p:cNvPr id="1226" name="Google Shape;1226;g120fa84032c_0_1969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20fa84032c_0_2048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6300"/>
              <a:buFont typeface="Twentieth Century"/>
              <a:buNone/>
            </a:pPr>
            <a:r>
              <a:rPr b="0" i="0" lang="en-US" sz="63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Nondeterminism</a:t>
            </a:r>
            <a:endParaRPr/>
          </a:p>
        </p:txBody>
      </p:sp>
      <p:sp>
        <p:nvSpPr>
          <p:cNvPr id="1233" name="Google Shape;1233;g120fa84032c_0_2048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1234" name="Google Shape;1234;g120fa84032c_0_2048"/>
          <p:cNvSpPr txBox="1"/>
          <p:nvPr>
            <p:ph idx="1" type="body"/>
          </p:nvPr>
        </p:nvSpPr>
        <p:spPr>
          <a:xfrm>
            <a:off x="871502" y="2275840"/>
            <a:ext cx="11595900" cy="6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previous execution is not the only admissible execution of the Flooding algorithm on that triangle.</a:t>
            </a:r>
            <a:endParaRPr/>
          </a:p>
          <a:p>
            <a:pPr indent="-463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There are several, depending on the order in which messages are delivered.</a:t>
            </a:r>
            <a:endParaRPr/>
          </a:p>
          <a:p>
            <a:pPr indent="-463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For instance, the message from </a:t>
            </a:r>
            <a:r>
              <a:rPr b="0" i="1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could arrive at </a:t>
            </a:r>
            <a:r>
              <a:rPr b="0" i="1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before the message from </a:t>
            </a:r>
            <a:r>
              <a:rPr b="0" i="1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does.</a:t>
            </a:r>
            <a:endParaRPr/>
          </a:p>
        </p:txBody>
      </p:sp>
      <p:sp>
        <p:nvSpPr>
          <p:cNvPr id="1235" name="Google Shape;1235;g120fa84032c_0_2048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120fa84032c_0_2055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6300"/>
              <a:buFont typeface="Twentieth Century"/>
              <a:buNone/>
            </a:pPr>
            <a:r>
              <a:rPr b="0" i="0" lang="en-US" sz="63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Termination</a:t>
            </a:r>
            <a:endParaRPr/>
          </a:p>
        </p:txBody>
      </p:sp>
      <p:sp>
        <p:nvSpPr>
          <p:cNvPr id="1242" name="Google Shape;1242;g120fa84032c_0_2055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1243" name="Google Shape;1243;g120fa84032c_0_2055"/>
          <p:cNvSpPr txBox="1"/>
          <p:nvPr>
            <p:ph idx="1" type="body"/>
          </p:nvPr>
        </p:nvSpPr>
        <p:spPr>
          <a:xfrm>
            <a:off x="871502" y="2275840"/>
            <a:ext cx="11595900" cy="6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◻"/>
            </a:pP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For technical reasons, admissible executions are defined as infinite.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◻"/>
            </a:pP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But often algorithms terminate.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◻"/>
            </a:pP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model algorithm termination, identify </a:t>
            </a:r>
            <a:r>
              <a:rPr b="0" i="1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terminated</a:t>
            </a: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states of processors:  states which, once entered, are never left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◻"/>
            </a:pP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Execution has </a:t>
            </a:r>
            <a:r>
              <a:rPr b="0" i="1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terminated</a:t>
            </a: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when all processors are terminated and no messages are in transit (in inbufs or outbufs)</a:t>
            </a:r>
            <a:endParaRPr/>
          </a:p>
        </p:txBody>
      </p:sp>
      <p:sp>
        <p:nvSpPr>
          <p:cNvPr id="1244" name="Google Shape;1244;g120fa84032c_0_2055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20fa84032c_0_2062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6300"/>
              <a:buFont typeface="Twentieth Century"/>
              <a:buNone/>
            </a:pPr>
            <a:r>
              <a:rPr b="0" i="0" lang="en-US" sz="63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Termination of Flooding Algorithm</a:t>
            </a:r>
            <a:endParaRPr/>
          </a:p>
        </p:txBody>
      </p:sp>
      <p:sp>
        <p:nvSpPr>
          <p:cNvPr id="1250" name="Google Shape;1250;g120fa84032c_0_2062"/>
          <p:cNvSpPr txBox="1"/>
          <p:nvPr>
            <p:ph idx="1" type="body"/>
          </p:nvPr>
        </p:nvSpPr>
        <p:spPr>
          <a:xfrm>
            <a:off x="871502" y="2275840"/>
            <a:ext cx="11595900" cy="6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None/>
            </a:pPr>
            <a:r>
              <a:t/>
            </a:r>
            <a:endParaRPr b="0" i="0" sz="41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63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Define </a:t>
            </a:r>
            <a:r>
              <a:rPr b="0" i="1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terminated</a:t>
            </a: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processor states as those in which </a:t>
            </a:r>
            <a:r>
              <a:rPr b="0" i="1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color</a:t>
            </a: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= </a:t>
            </a:r>
            <a:r>
              <a:rPr b="0" i="0" lang="en-US" sz="4100" u="none">
                <a:solidFill>
                  <a:srgbClr val="1C89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green</a:t>
            </a:r>
            <a:endParaRPr b="0" i="0" sz="41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048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None/>
            </a:pPr>
            <a:r>
              <a:t/>
            </a:r>
            <a:endParaRPr b="0" i="0" sz="41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51" name="Google Shape;1251;g120fa84032c_0_2062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rmAutofit lnSpcReduction="10000"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1252" name="Google Shape;1252;g120fa84032c_0_2062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120fa84032c_0_2068"/>
          <p:cNvSpPr txBox="1"/>
          <p:nvPr>
            <p:ph type="title"/>
          </p:nvPr>
        </p:nvSpPr>
        <p:spPr>
          <a:xfrm>
            <a:off x="871502" y="216747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5700"/>
              <a:buFont typeface="Twentieth Century"/>
              <a:buNone/>
            </a:pPr>
            <a:r>
              <a:rPr b="0" i="0" lang="en-US" sz="57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Message Complexity of Flooding Algorithm</a:t>
            </a:r>
            <a:endParaRPr/>
          </a:p>
        </p:txBody>
      </p:sp>
      <p:sp>
        <p:nvSpPr>
          <p:cNvPr id="1259" name="Google Shape;1259;g120fa84032c_0_2068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1260" name="Google Shape;1260;g120fa84032c_0_2068"/>
          <p:cNvSpPr txBox="1"/>
          <p:nvPr>
            <p:ph idx="1" type="body"/>
          </p:nvPr>
        </p:nvSpPr>
        <p:spPr>
          <a:xfrm>
            <a:off x="975360" y="2492587"/>
            <a:ext cx="11054100" cy="6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304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None/>
            </a:pPr>
            <a:r>
              <a:t/>
            </a:r>
            <a:endParaRPr b="0" i="0" sz="41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635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Message complexity:  one message is sent over each edge in each direction.  So number is </a:t>
            </a:r>
            <a:r>
              <a:rPr b="0" i="1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2m</a:t>
            </a: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where </a:t>
            </a:r>
            <a:r>
              <a:rPr b="0" i="1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= number of edges</a:t>
            </a:r>
            <a:endParaRPr/>
          </a:p>
          <a:p>
            <a:pPr indent="-4635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 can be n(n-1)/2 where n is the number of processes</a:t>
            </a:r>
            <a:endParaRPr/>
          </a:p>
        </p:txBody>
      </p:sp>
      <p:sp>
        <p:nvSpPr>
          <p:cNvPr id="1261" name="Google Shape;1261;g120fa84032c_0_2068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86" name="Google Shape;18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761950" y="296657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 </a:t>
            </a:r>
            <a:r>
              <a:rPr i="1" lang="en-US" sz="4000"/>
              <a:t>G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 = (</a:t>
            </a:r>
            <a:r>
              <a:rPr i="1" lang="en-US" sz="4000"/>
              <a:t>V</a:t>
            </a:r>
            <a:r>
              <a:rPr lang="en-US" sz="4000"/>
              <a:t>’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en-US" sz="4000"/>
              <a:t>E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’) is a </a:t>
            </a:r>
            <a:r>
              <a:rPr b="1" i="0" lang="en-US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subgraph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</a:t>
            </a:r>
            <a:r>
              <a:rPr i="1" lang="en-US" sz="4000"/>
              <a:t>G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(</a:t>
            </a:r>
            <a:r>
              <a:rPr i="1" lang="en-US" sz="4000"/>
              <a:t>V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en-US" sz="4000"/>
              <a:t>E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):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i="1" lang="en-US"/>
              <a:t>V</a:t>
            </a:r>
            <a:r>
              <a:rPr lang="en-US"/>
              <a:t>’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⊆ </a:t>
            </a:r>
            <a:r>
              <a:rPr i="1" lang="en-US"/>
              <a:t>V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i="1" lang="en-US"/>
              <a:t>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 ⊆ </a:t>
            </a:r>
            <a:r>
              <a:rPr i="1" lang="en-US"/>
              <a:t>E</a:t>
            </a:r>
            <a:endParaRPr/>
          </a:p>
        </p:txBody>
      </p:sp>
      <p:sp>
        <p:nvSpPr>
          <p:cNvPr id="188" name="Google Shape;188;p26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100">
                <a:solidFill>
                  <a:schemeClr val="dk2"/>
                </a:solidFill>
              </a:rPr>
              <a:t>Subgraph</a:t>
            </a:r>
            <a:endParaRPr sz="9500"/>
          </a:p>
        </p:txBody>
      </p:sp>
      <p:sp>
        <p:nvSpPr>
          <p:cNvPr id="189" name="Google Shape;189;p26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20fa84032c_0_2075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6300"/>
              <a:buFont typeface="Twentieth Century"/>
              <a:buNone/>
            </a:pPr>
            <a:r>
              <a:rPr b="0" i="0" lang="en-US" sz="63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Example of Synchronous Model</a:t>
            </a:r>
            <a:endParaRPr/>
          </a:p>
        </p:txBody>
      </p:sp>
      <p:sp>
        <p:nvSpPr>
          <p:cNvPr id="1268" name="Google Shape;1268;g120fa84032c_0_2075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1269" name="Google Shape;1269;g120fa84032c_0_2075"/>
          <p:cNvSpPr txBox="1"/>
          <p:nvPr>
            <p:ph idx="1" type="body"/>
          </p:nvPr>
        </p:nvSpPr>
        <p:spPr>
          <a:xfrm>
            <a:off x="871502" y="2275840"/>
            <a:ext cx="11595900" cy="6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Suppose flooding algorithm is executed in synchronous model on the triangle.</a:t>
            </a:r>
            <a:endParaRPr/>
          </a:p>
          <a:p>
            <a:pPr indent="-463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Round 1: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</a:pP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deliver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to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from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</a:pP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deliver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to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from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endParaRPr b="0" i="0" sz="37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</a:pP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does nothing (as it has no incoming messages)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</a:pP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receives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turns </a:t>
            </a:r>
            <a:r>
              <a:rPr b="0" i="0" lang="en-US" sz="3700" u="none" cap="none" strike="noStrike">
                <a:solidFill>
                  <a:srgbClr val="1C89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green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and sends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to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and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 b="0" i="0" sz="37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</a:pP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receives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turns </a:t>
            </a:r>
            <a:r>
              <a:rPr b="0" i="0" lang="en-US" sz="3700" u="none" cap="none" strike="noStrike">
                <a:solidFill>
                  <a:srgbClr val="1C89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green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and sends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to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and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/>
          </a:p>
        </p:txBody>
      </p:sp>
      <p:sp>
        <p:nvSpPr>
          <p:cNvPr id="1270" name="Google Shape;1270;g120fa84032c_0_2075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20fa84032c_0_2082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6300"/>
              <a:buFont typeface="Twentieth Century"/>
              <a:buNone/>
            </a:pPr>
            <a:r>
              <a:rPr b="0" i="0" lang="en-US" sz="63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Example of Synchronous Model</a:t>
            </a:r>
            <a:endParaRPr/>
          </a:p>
        </p:txBody>
      </p:sp>
      <p:sp>
        <p:nvSpPr>
          <p:cNvPr id="1277" name="Google Shape;1277;g120fa84032c_0_2082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1278" name="Google Shape;1278;g120fa84032c_0_2082"/>
          <p:cNvSpPr txBox="1"/>
          <p:nvPr>
            <p:ph idx="1" type="body"/>
          </p:nvPr>
        </p:nvSpPr>
        <p:spPr>
          <a:xfrm>
            <a:off x="871502" y="2275840"/>
            <a:ext cx="11595900" cy="6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Round 2: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</a:pP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deliver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to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from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</a:pP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deliver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to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from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</a:pP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deliver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to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from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</a:pP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deliver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to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from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 b="0" i="0" sz="37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</a:pP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does nothing since its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color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variable is already </a:t>
            </a:r>
            <a:r>
              <a:rPr b="0" i="0" lang="en-US" sz="3700" u="none" cap="none" strike="noStrike">
                <a:solidFill>
                  <a:srgbClr val="1C89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green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</a:pP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does nothing since its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color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variable is already </a:t>
            </a:r>
            <a:r>
              <a:rPr b="0" i="0" lang="en-US" sz="3700" u="none" cap="none" strike="noStrike">
                <a:solidFill>
                  <a:srgbClr val="1C89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green</a:t>
            </a:r>
            <a:endParaRPr b="0" i="0" sz="37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</a:pP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does nothing since its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color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variable is already </a:t>
            </a:r>
            <a:r>
              <a:rPr b="0" i="0" lang="en-US" sz="3700" u="none" cap="none" strike="noStrike">
                <a:solidFill>
                  <a:srgbClr val="1C891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green</a:t>
            </a:r>
            <a:endParaRPr/>
          </a:p>
          <a:p>
            <a:pPr indent="-3175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oto Sans Symbols"/>
              <a:buNone/>
            </a:pPr>
            <a:r>
              <a:t/>
            </a:r>
            <a:endParaRPr b="0" i="0" sz="3700" u="none" cap="none" strike="noStrike">
              <a:solidFill>
                <a:srgbClr val="1C891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79" name="Google Shape;1279;g120fa84032c_0_2082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120fa84032c_0_2089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6300"/>
              <a:buFont typeface="Twentieth Century"/>
              <a:buNone/>
            </a:pPr>
            <a:r>
              <a:rPr b="0" i="0" lang="en-US" sz="63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Example of Synchronous Model</a:t>
            </a:r>
            <a:endParaRPr/>
          </a:p>
        </p:txBody>
      </p:sp>
      <p:sp>
        <p:nvSpPr>
          <p:cNvPr id="1286" name="Google Shape;1286;g120fa84032c_0_2089"/>
          <p:cNvSpPr txBox="1"/>
          <p:nvPr/>
        </p:nvSpPr>
        <p:spPr>
          <a:xfrm>
            <a:off x="0" y="2219395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1287" name="Google Shape;1287;g120fa84032c_0_2089"/>
          <p:cNvSpPr/>
          <p:nvPr/>
        </p:nvSpPr>
        <p:spPr>
          <a:xfrm>
            <a:off x="8936284" y="3971430"/>
            <a:ext cx="772200" cy="769800"/>
          </a:xfrm>
          <a:prstGeom prst="ellipse">
            <a:avLst/>
          </a:prstGeom>
          <a:solidFill>
            <a:srgbClr val="66FF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g120fa84032c_0_2089"/>
          <p:cNvSpPr txBox="1"/>
          <p:nvPr/>
        </p:nvSpPr>
        <p:spPr>
          <a:xfrm>
            <a:off x="9017564" y="3987236"/>
            <a:ext cx="663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0" i="1" lang="en-US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baseline="-25000" i="1" lang="en-US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/>
          </a:p>
        </p:txBody>
      </p:sp>
      <p:sp>
        <p:nvSpPr>
          <p:cNvPr id="1289" name="Google Shape;1289;g120fa84032c_0_2089"/>
          <p:cNvSpPr/>
          <p:nvPr/>
        </p:nvSpPr>
        <p:spPr>
          <a:xfrm>
            <a:off x="8094133" y="2361636"/>
            <a:ext cx="772200" cy="769800"/>
          </a:xfrm>
          <a:prstGeom prst="ellipse">
            <a:avLst/>
          </a:prstGeom>
          <a:solidFill>
            <a:srgbClr val="66FF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g120fa84032c_0_2089"/>
          <p:cNvSpPr txBox="1"/>
          <p:nvPr/>
        </p:nvSpPr>
        <p:spPr>
          <a:xfrm>
            <a:off x="8150578" y="2361636"/>
            <a:ext cx="663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0" i="1" lang="en-US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baseline="-25000" i="1" lang="en-US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000"/>
          </a:p>
        </p:txBody>
      </p:sp>
      <p:sp>
        <p:nvSpPr>
          <p:cNvPr id="1291" name="Google Shape;1291;g120fa84032c_0_2089"/>
          <p:cNvSpPr/>
          <p:nvPr/>
        </p:nvSpPr>
        <p:spPr>
          <a:xfrm>
            <a:off x="7391964" y="3987236"/>
            <a:ext cx="772200" cy="769800"/>
          </a:xfrm>
          <a:prstGeom prst="ellipse">
            <a:avLst/>
          </a:prstGeom>
          <a:solidFill>
            <a:srgbClr val="66FF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g120fa84032c_0_2089"/>
          <p:cNvSpPr txBox="1"/>
          <p:nvPr/>
        </p:nvSpPr>
        <p:spPr>
          <a:xfrm>
            <a:off x="7500338" y="3987236"/>
            <a:ext cx="663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0" i="1" lang="en-US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baseline="-25000" i="1" lang="en-US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000"/>
          </a:p>
        </p:txBody>
      </p:sp>
      <p:cxnSp>
        <p:nvCxnSpPr>
          <p:cNvPr id="1293" name="Google Shape;1293;g120fa84032c_0_2089"/>
          <p:cNvCxnSpPr/>
          <p:nvPr/>
        </p:nvCxnSpPr>
        <p:spPr>
          <a:xfrm flipH="1">
            <a:off x="7814415" y="3061547"/>
            <a:ext cx="419700" cy="91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294" name="Google Shape;1294;g120fa84032c_0_2089"/>
          <p:cNvCxnSpPr/>
          <p:nvPr/>
        </p:nvCxnSpPr>
        <p:spPr>
          <a:xfrm>
            <a:off x="8726310" y="3061547"/>
            <a:ext cx="492300" cy="980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295" name="Google Shape;1295;g120fa84032c_0_2089"/>
          <p:cNvCxnSpPr/>
          <p:nvPr/>
        </p:nvCxnSpPr>
        <p:spPr>
          <a:xfrm>
            <a:off x="8164124" y="4321387"/>
            <a:ext cx="772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296" name="Google Shape;1296;g120fa84032c_0_2089"/>
          <p:cNvCxnSpPr/>
          <p:nvPr/>
        </p:nvCxnSpPr>
        <p:spPr>
          <a:xfrm>
            <a:off x="8150578" y="4529102"/>
            <a:ext cx="32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1297" name="Google Shape;1297;g120fa84032c_0_2089"/>
          <p:cNvCxnSpPr/>
          <p:nvPr/>
        </p:nvCxnSpPr>
        <p:spPr>
          <a:xfrm rot="10800000">
            <a:off x="8583991" y="4529102"/>
            <a:ext cx="32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1298" name="Google Shape;1298;g120fa84032c_0_2089"/>
          <p:cNvSpPr txBox="1"/>
          <p:nvPr/>
        </p:nvSpPr>
        <p:spPr>
          <a:xfrm>
            <a:off x="8584071" y="4529102"/>
            <a:ext cx="6234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0" i="1" lang="en-US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2000"/>
          </a:p>
        </p:txBody>
      </p:sp>
      <p:sp>
        <p:nvSpPr>
          <p:cNvPr id="1299" name="Google Shape;1299;g120fa84032c_0_2089"/>
          <p:cNvSpPr txBox="1"/>
          <p:nvPr/>
        </p:nvSpPr>
        <p:spPr>
          <a:xfrm>
            <a:off x="7933831" y="4529102"/>
            <a:ext cx="6234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0" i="1" lang="en-US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2000"/>
          </a:p>
        </p:txBody>
      </p:sp>
      <p:grpSp>
        <p:nvGrpSpPr>
          <p:cNvPr id="1300" name="Google Shape;1300;g120fa84032c_0_2089"/>
          <p:cNvGrpSpPr/>
          <p:nvPr/>
        </p:nvGrpSpPr>
        <p:grpSpPr>
          <a:xfrm>
            <a:off x="1300480" y="2470009"/>
            <a:ext cx="2302933" cy="2302933"/>
            <a:chOff x="576" y="912"/>
            <a:chExt cx="1020" cy="1020"/>
          </a:xfrm>
        </p:grpSpPr>
        <p:sp>
          <p:nvSpPr>
            <p:cNvPr id="1301" name="Google Shape;1301;g120fa84032c_0_2089"/>
            <p:cNvSpPr/>
            <p:nvPr/>
          </p:nvSpPr>
          <p:spPr>
            <a:xfrm>
              <a:off x="1260" y="1625"/>
              <a:ext cx="300" cy="300"/>
            </a:xfrm>
            <a:prstGeom prst="ellipse">
              <a:avLst/>
            </a:prstGeom>
            <a:solidFill>
              <a:srgbClr val="CC3333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g120fa84032c_0_2089"/>
            <p:cNvSpPr txBox="1"/>
            <p:nvPr/>
          </p:nvSpPr>
          <p:spPr>
            <a:xfrm>
              <a:off x="1296" y="163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000"/>
            </a:p>
          </p:txBody>
        </p:sp>
        <p:sp>
          <p:nvSpPr>
            <p:cNvPr id="1303" name="Google Shape;1303;g120fa84032c_0_2089"/>
            <p:cNvSpPr/>
            <p:nvPr/>
          </p:nvSpPr>
          <p:spPr>
            <a:xfrm>
              <a:off x="887" y="912"/>
              <a:ext cx="300" cy="300"/>
            </a:xfrm>
            <a:prstGeom prst="ellipse">
              <a:avLst/>
            </a:prstGeom>
            <a:solidFill>
              <a:srgbClr val="66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g120fa84032c_0_2089"/>
            <p:cNvSpPr txBox="1"/>
            <p:nvPr/>
          </p:nvSpPr>
          <p:spPr>
            <a:xfrm>
              <a:off x="912" y="91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2000"/>
            </a:p>
          </p:txBody>
        </p:sp>
        <p:sp>
          <p:nvSpPr>
            <p:cNvPr id="1305" name="Google Shape;1305;g120fa84032c_0_2089"/>
            <p:cNvSpPr/>
            <p:nvPr/>
          </p:nvSpPr>
          <p:spPr>
            <a:xfrm>
              <a:off x="576" y="1625"/>
              <a:ext cx="300" cy="300"/>
            </a:xfrm>
            <a:prstGeom prst="ellipse">
              <a:avLst/>
            </a:prstGeom>
            <a:solidFill>
              <a:srgbClr val="CC3333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120fa84032c_0_2089"/>
            <p:cNvSpPr txBox="1"/>
            <p:nvPr/>
          </p:nvSpPr>
          <p:spPr>
            <a:xfrm>
              <a:off x="624" y="163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000"/>
            </a:p>
          </p:txBody>
        </p:sp>
        <p:cxnSp>
          <p:nvCxnSpPr>
            <p:cNvPr id="1307" name="Google Shape;1307;g120fa84032c_0_2089"/>
            <p:cNvCxnSpPr/>
            <p:nvPr/>
          </p:nvCxnSpPr>
          <p:spPr>
            <a:xfrm flipH="1">
              <a:off x="649" y="1222"/>
              <a:ext cx="300" cy="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08" name="Google Shape;1308;g120fa84032c_0_2089"/>
            <p:cNvCxnSpPr/>
            <p:nvPr/>
          </p:nvCxnSpPr>
          <p:spPr>
            <a:xfrm>
              <a:off x="1167" y="1222"/>
              <a:ext cx="300" cy="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09" name="Google Shape;1309;g120fa84032c_0_2089"/>
            <p:cNvCxnSpPr/>
            <p:nvPr/>
          </p:nvCxnSpPr>
          <p:spPr>
            <a:xfrm>
              <a:off x="918" y="1780"/>
              <a:ext cx="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10" name="Google Shape;1310;g120fa84032c_0_2089"/>
            <p:cNvCxnSpPr/>
            <p:nvPr/>
          </p:nvCxnSpPr>
          <p:spPr>
            <a:xfrm>
              <a:off x="887" y="1160"/>
              <a:ext cx="0" cy="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1311" name="Google Shape;1311;g120fa84032c_0_2089"/>
            <p:cNvCxnSpPr/>
            <p:nvPr/>
          </p:nvCxnSpPr>
          <p:spPr>
            <a:xfrm>
              <a:off x="1229" y="1191"/>
              <a:ext cx="0" cy="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1312" name="Google Shape;1312;g120fa84032c_0_2089"/>
            <p:cNvSpPr txBox="1"/>
            <p:nvPr/>
          </p:nvSpPr>
          <p:spPr>
            <a:xfrm>
              <a:off x="576" y="1104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sz="2000"/>
            </a:p>
          </p:txBody>
        </p:sp>
        <p:sp>
          <p:nvSpPr>
            <p:cNvPr id="1313" name="Google Shape;1313;g120fa84032c_0_2089"/>
            <p:cNvSpPr txBox="1"/>
            <p:nvPr/>
          </p:nvSpPr>
          <p:spPr>
            <a:xfrm>
              <a:off x="1296" y="1104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sz="2000"/>
            </a:p>
          </p:txBody>
        </p:sp>
      </p:grpSp>
      <p:grpSp>
        <p:nvGrpSpPr>
          <p:cNvPr id="1314" name="Google Shape;1314;g120fa84032c_0_2089"/>
          <p:cNvGrpSpPr/>
          <p:nvPr/>
        </p:nvGrpSpPr>
        <p:grpSpPr>
          <a:xfrm>
            <a:off x="1408853" y="6057617"/>
            <a:ext cx="2302933" cy="4253652"/>
            <a:chOff x="3264" y="912"/>
            <a:chExt cx="1020" cy="1884"/>
          </a:xfrm>
        </p:grpSpPr>
        <p:sp>
          <p:nvSpPr>
            <p:cNvPr id="1315" name="Google Shape;1315;g120fa84032c_0_2089"/>
            <p:cNvSpPr/>
            <p:nvPr/>
          </p:nvSpPr>
          <p:spPr>
            <a:xfrm>
              <a:off x="3948" y="1625"/>
              <a:ext cx="300" cy="300"/>
            </a:xfrm>
            <a:prstGeom prst="ellipse">
              <a:avLst/>
            </a:prstGeom>
            <a:solidFill>
              <a:srgbClr val="66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120fa84032c_0_2089"/>
            <p:cNvSpPr txBox="1"/>
            <p:nvPr/>
          </p:nvSpPr>
          <p:spPr>
            <a:xfrm>
              <a:off x="3984" y="163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000"/>
            </a:p>
          </p:txBody>
        </p:sp>
        <p:sp>
          <p:nvSpPr>
            <p:cNvPr id="1317" name="Google Shape;1317;g120fa84032c_0_2089"/>
            <p:cNvSpPr/>
            <p:nvPr/>
          </p:nvSpPr>
          <p:spPr>
            <a:xfrm>
              <a:off x="3575" y="912"/>
              <a:ext cx="300" cy="300"/>
            </a:xfrm>
            <a:prstGeom prst="ellipse">
              <a:avLst/>
            </a:prstGeom>
            <a:solidFill>
              <a:srgbClr val="66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g120fa84032c_0_2089"/>
            <p:cNvSpPr txBox="1"/>
            <p:nvPr/>
          </p:nvSpPr>
          <p:spPr>
            <a:xfrm>
              <a:off x="3600" y="91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2000"/>
            </a:p>
          </p:txBody>
        </p:sp>
        <p:sp>
          <p:nvSpPr>
            <p:cNvPr id="1319" name="Google Shape;1319;g120fa84032c_0_2089"/>
            <p:cNvSpPr/>
            <p:nvPr/>
          </p:nvSpPr>
          <p:spPr>
            <a:xfrm>
              <a:off x="3264" y="1632"/>
              <a:ext cx="300" cy="300"/>
            </a:xfrm>
            <a:prstGeom prst="ellipse">
              <a:avLst/>
            </a:prstGeom>
            <a:solidFill>
              <a:srgbClr val="66FF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g120fa84032c_0_2089"/>
            <p:cNvSpPr txBox="1"/>
            <p:nvPr/>
          </p:nvSpPr>
          <p:spPr>
            <a:xfrm>
              <a:off x="3312" y="163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000"/>
            </a:p>
          </p:txBody>
        </p:sp>
        <p:cxnSp>
          <p:nvCxnSpPr>
            <p:cNvPr id="1321" name="Google Shape;1321;g120fa84032c_0_2089"/>
            <p:cNvCxnSpPr/>
            <p:nvPr/>
          </p:nvCxnSpPr>
          <p:spPr>
            <a:xfrm flipH="1">
              <a:off x="3337" y="1222"/>
              <a:ext cx="300" cy="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22" name="Google Shape;1322;g120fa84032c_0_2089"/>
            <p:cNvCxnSpPr/>
            <p:nvPr/>
          </p:nvCxnSpPr>
          <p:spPr>
            <a:xfrm>
              <a:off x="3855" y="1222"/>
              <a:ext cx="300" cy="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23" name="Google Shape;1323;g120fa84032c_0_2089"/>
            <p:cNvCxnSpPr/>
            <p:nvPr/>
          </p:nvCxnSpPr>
          <p:spPr>
            <a:xfrm>
              <a:off x="3606" y="1780"/>
              <a:ext cx="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324" name="Google Shape;1324;g120fa84032c_0_2089"/>
            <p:cNvSpPr txBox="1"/>
            <p:nvPr/>
          </p:nvSpPr>
          <p:spPr>
            <a:xfrm>
              <a:off x="4128" y="1296"/>
              <a:ext cx="0" cy="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5" name="Google Shape;1325;g120fa84032c_0_2089"/>
          <p:cNvGrpSpPr/>
          <p:nvPr/>
        </p:nvGrpSpPr>
        <p:grpSpPr>
          <a:xfrm>
            <a:off x="4334933" y="3445369"/>
            <a:ext cx="1571413" cy="2004907"/>
            <a:chOff x="1920" y="1344"/>
            <a:chExt cx="696" cy="888"/>
          </a:xfrm>
        </p:grpSpPr>
        <p:sp>
          <p:nvSpPr>
            <p:cNvPr id="1326" name="Google Shape;1326;g120fa84032c_0_2089"/>
            <p:cNvSpPr/>
            <p:nvPr/>
          </p:nvSpPr>
          <p:spPr>
            <a:xfrm>
              <a:off x="2016" y="1344"/>
              <a:ext cx="600" cy="300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120fa84032c_0_2089"/>
            <p:cNvSpPr txBox="1"/>
            <p:nvPr/>
          </p:nvSpPr>
          <p:spPr>
            <a:xfrm>
              <a:off x="1920" y="1632"/>
              <a:ext cx="6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round 1 </a:t>
              </a:r>
              <a:endParaRPr sz="2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events</a:t>
              </a:r>
              <a:endParaRPr sz="2000"/>
            </a:p>
          </p:txBody>
        </p:sp>
      </p:grpSp>
      <p:grpSp>
        <p:nvGrpSpPr>
          <p:cNvPr id="1328" name="Google Shape;1328;g120fa84032c_0_2089"/>
          <p:cNvGrpSpPr/>
          <p:nvPr/>
        </p:nvGrpSpPr>
        <p:grpSpPr>
          <a:xfrm>
            <a:off x="10187093" y="3445369"/>
            <a:ext cx="1463040" cy="2113280"/>
            <a:chOff x="4512" y="1344"/>
            <a:chExt cx="648" cy="936"/>
          </a:xfrm>
        </p:grpSpPr>
        <p:sp>
          <p:nvSpPr>
            <p:cNvPr id="1329" name="Google Shape;1329;g120fa84032c_0_2089"/>
            <p:cNvSpPr/>
            <p:nvPr/>
          </p:nvSpPr>
          <p:spPr>
            <a:xfrm>
              <a:off x="4560" y="1344"/>
              <a:ext cx="600" cy="300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g120fa84032c_0_2089"/>
            <p:cNvSpPr txBox="1"/>
            <p:nvPr/>
          </p:nvSpPr>
          <p:spPr>
            <a:xfrm>
              <a:off x="4512" y="1680"/>
              <a:ext cx="6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round 2</a:t>
              </a:r>
              <a:endParaRPr sz="2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events</a:t>
              </a:r>
              <a:endParaRPr sz="2000"/>
            </a:p>
          </p:txBody>
        </p:sp>
      </p:grpSp>
      <p:sp>
        <p:nvSpPr>
          <p:cNvPr id="1331" name="Google Shape;1331;g120fa84032c_0_2089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120fa84032c_0_2139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5700"/>
              <a:buFont typeface="Twentieth Century"/>
              <a:buNone/>
            </a:pPr>
            <a:r>
              <a:rPr b="0" i="0" lang="en-US" sz="57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Finding a Spanning Tree Given a Root</a:t>
            </a:r>
            <a:endParaRPr/>
          </a:p>
        </p:txBody>
      </p:sp>
      <p:sp>
        <p:nvSpPr>
          <p:cNvPr id="1338" name="Google Shape;1338;g120fa84032c_0_2139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1339" name="Google Shape;1339;g120fa84032c_0_2139"/>
          <p:cNvSpPr txBox="1"/>
          <p:nvPr>
            <p:ph idx="1" type="body"/>
          </p:nvPr>
        </p:nvSpPr>
        <p:spPr>
          <a:xfrm>
            <a:off x="871502" y="2275840"/>
            <a:ext cx="11595900" cy="6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Having a spanning tree is very convenient. </a:t>
            </a:r>
            <a:endParaRPr/>
          </a:p>
          <a:p>
            <a:pPr indent="-463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How do you get one?</a:t>
            </a:r>
            <a:endParaRPr/>
          </a:p>
          <a:p>
            <a:pPr indent="-463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Suppose a distinguished processor is known, to serve as the root.</a:t>
            </a:r>
            <a:endParaRPr/>
          </a:p>
        </p:txBody>
      </p:sp>
      <p:sp>
        <p:nvSpPr>
          <p:cNvPr id="1340" name="Google Shape;1340;g120fa84032c_0_2139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120fa84032c_0_2146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Twentieth Century"/>
              <a:buNone/>
            </a:pPr>
            <a:r>
              <a:rPr b="0" i="0" lang="en-US" sz="57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Finding a Spanning Tree Given a Root : Algorithm description</a:t>
            </a:r>
            <a:endParaRPr/>
          </a:p>
        </p:txBody>
      </p:sp>
      <p:sp>
        <p:nvSpPr>
          <p:cNvPr id="1347" name="Google Shape;1347;g120fa84032c_0_2146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1348" name="Google Shape;1348;g120fa84032c_0_2146"/>
          <p:cNvSpPr txBox="1"/>
          <p:nvPr>
            <p:ph idx="1" type="body"/>
          </p:nvPr>
        </p:nvSpPr>
        <p:spPr>
          <a:xfrm>
            <a:off x="871502" y="2275840"/>
            <a:ext cx="11595900" cy="6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◻"/>
            </a:pP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root sends </a:t>
            </a:r>
            <a:r>
              <a:rPr b="0" i="1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to all its neighbors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wentieth Century"/>
              <a:buAutoNum type="arabicPeriod"/>
            </a:pP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when non-root process </a:t>
            </a:r>
            <a:r>
              <a:rPr b="0" i="1" lang="en-US" sz="4000" u="non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first</a:t>
            </a: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gets </a:t>
            </a:r>
            <a:r>
              <a:rPr b="0" i="1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endParaRPr b="0" i="0" sz="40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93700" lvl="1" marL="914400" marR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🞑"/>
            </a:pP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set the sender as its parent</a:t>
            </a:r>
            <a:endParaRPr/>
          </a:p>
          <a:p>
            <a:pPr indent="-393700" lvl="1" marL="914400" marR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🞑"/>
            </a:pP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send "parent" msg to sender</a:t>
            </a:r>
            <a:endParaRPr/>
          </a:p>
          <a:p>
            <a:pPr indent="-393700" lvl="1" marL="914400" marR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🞑"/>
            </a:pP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send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to all other neighbors (if no other neighbors, then terminate)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wentieth Century"/>
              <a:buAutoNum type="arabicPeriod"/>
            </a:pP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when get </a:t>
            </a:r>
            <a:r>
              <a:rPr b="0" i="1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otherwise</a:t>
            </a:r>
            <a:endParaRPr/>
          </a:p>
          <a:p>
            <a:pPr indent="-393700" lvl="1" marL="914400" marR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🞑"/>
            </a:pP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send ”already" msg to sender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◻"/>
            </a:pP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Note : it is possible that a process receives M for the first time from several processes (all these messages are in the inbufs). In this case pick one and execute 1. Execute 2. for the other messages.</a:t>
            </a:r>
            <a:endParaRPr/>
          </a:p>
        </p:txBody>
      </p:sp>
      <p:sp>
        <p:nvSpPr>
          <p:cNvPr id="1349" name="Google Shape;1349;g120fa84032c_0_2146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120fa84032c_0_2153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Twentieth Century"/>
              <a:buNone/>
            </a:pPr>
            <a:r>
              <a:rPr b="0" i="0" lang="en-US" sz="57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Finding a Spanning Tree Given a Root : Algorithm description</a:t>
            </a:r>
            <a:endParaRPr/>
          </a:p>
        </p:txBody>
      </p:sp>
      <p:sp>
        <p:nvSpPr>
          <p:cNvPr id="1356" name="Google Shape;1356;g120fa84032c_0_2153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1357" name="Google Shape;1357;g120fa84032c_0_2153"/>
          <p:cNvSpPr txBox="1"/>
          <p:nvPr>
            <p:ph idx="1" type="body"/>
          </p:nvPr>
        </p:nvSpPr>
        <p:spPr>
          <a:xfrm>
            <a:off x="871502" y="2275840"/>
            <a:ext cx="11595900" cy="6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◻"/>
            </a:pP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Each process pi manages three local variables :</a:t>
            </a:r>
            <a:endParaRPr/>
          </a:p>
          <a:p>
            <a:pPr indent="-387350" lvl="1" marL="914400" marR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ans Symbols"/>
              <a:buChar char="🞑"/>
            </a:pPr>
            <a:r>
              <a:rPr b="0" i="1" lang="en-US" sz="3600" u="none" cap="none" strike="noStrike">
                <a:solidFill>
                  <a:srgbClr val="3366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parent</a:t>
            </a:r>
            <a:r>
              <a:rPr b="0" i="0" lang="en-US" sz="3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is used to store the process that will be the parent of p</a:t>
            </a:r>
            <a:r>
              <a:rPr b="0" baseline="-25000" i="0" lang="en-US" sz="3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en-US" sz="3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in the spanning tree. It is initially equal to  </a:t>
            </a:r>
            <a:endParaRPr/>
          </a:p>
          <a:p>
            <a:pPr indent="-387350" lvl="1" marL="914400" marR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ans Symbols"/>
              <a:buChar char="🞑"/>
            </a:pPr>
            <a:r>
              <a:rPr b="0" i="1" lang="en-US" sz="3600" u="none" cap="none" strike="noStrike">
                <a:solidFill>
                  <a:srgbClr val="3366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children</a:t>
            </a:r>
            <a:r>
              <a:rPr b="0" i="0" lang="en-US" sz="3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is used to store the processes that will be the children of pi in the spanning tree. Initially it is equal to the empty set.</a:t>
            </a:r>
            <a:endParaRPr/>
          </a:p>
          <a:p>
            <a:pPr indent="-387350" lvl="1" marL="914400" marR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ans Symbols"/>
              <a:buChar char="🞑"/>
            </a:pPr>
            <a:r>
              <a:rPr b="0" i="1" lang="en-US" sz="3600" u="none" cap="none" strike="noStrike">
                <a:solidFill>
                  <a:srgbClr val="3366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other</a:t>
            </a:r>
            <a:r>
              <a:rPr b="0" i="0" lang="en-US" sz="3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to store the other processes. Initially it is equal to the empty set.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◻"/>
            </a:pP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“terminate” (for example in line 14) indicates that the process pi has entered terminated state. </a:t>
            </a:r>
            <a:endParaRPr/>
          </a:p>
          <a:p>
            <a:pPr indent="-387350" lvl="1" marL="914400" marR="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ans Symbols"/>
              <a:buChar char="🞑"/>
            </a:pPr>
            <a:r>
              <a:rPr b="0" i="0" lang="en-US" sz="3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use "parent" and ”already" msgs to set children variables and know when to terminate (after hearing from all neighbors)</a:t>
            </a:r>
            <a:endParaRPr/>
          </a:p>
          <a:p>
            <a:pPr indent="-3175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bottom.pdf" id="1358" name="Google Shape;1358;g120fa84032c_0_2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1902" y="3440853"/>
            <a:ext cx="307058" cy="343182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g120fa84032c_0_2153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20fa84032c_0_2161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5100"/>
              <a:buFont typeface="Twentieth Century"/>
              <a:buNone/>
            </a:pPr>
            <a:r>
              <a:rPr b="0" i="0" lang="en-US" sz="51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Finding a Spanning Tree Given a Root : Algorithm pseudo-code for processor p</a:t>
            </a:r>
            <a:r>
              <a:rPr b="0" baseline="-25000" i="0" lang="en-US" sz="5100" u="none">
                <a:solidFill>
                  <a:srgbClr val="0000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endParaRPr/>
          </a:p>
        </p:txBody>
      </p:sp>
      <p:sp>
        <p:nvSpPr>
          <p:cNvPr id="1366" name="Google Shape;1366;g120fa84032c_0_2161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pic>
        <p:nvPicPr>
          <p:cNvPr descr="spanningTreeConstruction.pdf" id="1367" name="Google Shape;1367;g120fa84032c_0_2161"/>
          <p:cNvPicPr preferRelativeResize="0"/>
          <p:nvPr/>
        </p:nvPicPr>
        <p:blipFill rotWithShape="1">
          <a:blip r:embed="rId3">
            <a:alphaModFix/>
          </a:blip>
          <a:srcRect b="0" l="-30" r="0" t="9469"/>
          <a:stretch/>
        </p:blipFill>
        <p:spPr>
          <a:xfrm>
            <a:off x="1517227" y="2095218"/>
            <a:ext cx="10187094" cy="7658383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g120fa84032c_0_2161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94" name="Google Shape;19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-3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761950" y="284172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 </a:t>
            </a:r>
            <a:r>
              <a:rPr i="1" lang="en-US"/>
              <a:t>G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 = (</a:t>
            </a:r>
            <a:r>
              <a:rPr i="1" lang="en-US"/>
              <a:t>V</a:t>
            </a:r>
            <a:r>
              <a:rPr lang="en-US"/>
              <a:t>’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en-US"/>
              <a:t>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’) is a </a:t>
            </a: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subgraph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</a:t>
            </a:r>
            <a:r>
              <a:rPr i="1" lang="en-US"/>
              <a:t>G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(</a:t>
            </a:r>
            <a:r>
              <a:rPr i="1" lang="en-US"/>
              <a:t>V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en-US"/>
              <a:t>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):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i="1" lang="en-US"/>
              <a:t>V</a:t>
            </a:r>
            <a:r>
              <a:rPr lang="en-US"/>
              <a:t>’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⊆ </a:t>
            </a:r>
            <a:r>
              <a:rPr i="1" lang="en-US"/>
              <a:t>V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i="1" lang="en-US"/>
              <a:t>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 ⊆ </a:t>
            </a:r>
            <a:r>
              <a:rPr i="1" lang="en-US"/>
              <a:t>E</a:t>
            </a:r>
            <a:endParaRPr/>
          </a:p>
        </p:txBody>
      </p:sp>
      <p:sp>
        <p:nvSpPr>
          <p:cNvPr id="196" name="Google Shape;196;p27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100">
                <a:solidFill>
                  <a:schemeClr val="dk2"/>
                </a:solidFill>
              </a:rPr>
              <a:t>Subgraph</a:t>
            </a:r>
            <a:endParaRPr sz="9500"/>
          </a:p>
        </p:txBody>
      </p:sp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2" name="Google Shape;20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-4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>
            <p:ph idx="1" type="body"/>
          </p:nvPr>
        </p:nvSpPr>
        <p:spPr>
          <a:xfrm>
            <a:off x="762000" y="296655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 </a:t>
            </a:r>
            <a:r>
              <a:rPr i="1" lang="en-US"/>
              <a:t>G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 = (</a:t>
            </a:r>
            <a:r>
              <a:rPr i="1" lang="en-US"/>
              <a:t>V</a:t>
            </a:r>
            <a:r>
              <a:rPr lang="en-US"/>
              <a:t>’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en-US"/>
              <a:t>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’) is a </a:t>
            </a: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subgraph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</a:t>
            </a:r>
            <a:r>
              <a:rPr i="1" lang="en-US"/>
              <a:t>G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(</a:t>
            </a:r>
            <a:r>
              <a:rPr i="1" lang="en-US"/>
              <a:t>V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en-US"/>
              <a:t>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):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i="1" lang="en-US"/>
              <a:t>V</a:t>
            </a:r>
            <a:r>
              <a:rPr lang="en-US"/>
              <a:t>’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⊆ </a:t>
            </a:r>
            <a:r>
              <a:rPr i="1" lang="en-US"/>
              <a:t>V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i="1" lang="en-US"/>
              <a:t>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 ⊆ </a:t>
            </a:r>
            <a:r>
              <a:rPr i="1" lang="en-US"/>
              <a:t>E</a:t>
            </a:r>
            <a:endParaRPr/>
          </a:p>
        </p:txBody>
      </p:sp>
      <p:sp>
        <p:nvSpPr>
          <p:cNvPr id="204" name="Google Shape;204;p28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100">
                <a:solidFill>
                  <a:schemeClr val="dk2"/>
                </a:solidFill>
              </a:rPr>
              <a:t>Subgraph</a:t>
            </a:r>
            <a:endParaRPr sz="9500"/>
          </a:p>
        </p:txBody>
      </p:sp>
      <p:sp>
        <p:nvSpPr>
          <p:cNvPr id="205" name="Google Shape;205;p28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0" name="Google Shape;2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0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762050" y="309135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Subgraph induced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by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n-US"/>
              <a:t>V</a:t>
            </a:r>
            <a:r>
              <a:rPr lang="en-US"/>
              <a:t>’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all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</a:t>
            </a:r>
            <a:r>
              <a:rPr i="1" lang="en-US"/>
              <a:t>V</a:t>
            </a:r>
            <a:r>
              <a:rPr lang="en-US"/>
              <a:t>’ and all </a:t>
            </a:r>
            <a:r>
              <a:rPr lang="en-US">
                <a:solidFill>
                  <a:schemeClr val="accent1"/>
                </a:solidFill>
              </a:rPr>
              <a:t>edges</a:t>
            </a:r>
            <a:r>
              <a:rPr lang="en-US"/>
              <a:t> that connect them</a:t>
            </a:r>
            <a:endParaRPr/>
          </a:p>
        </p:txBody>
      </p:sp>
      <p:sp>
        <p:nvSpPr>
          <p:cNvPr id="212" name="Google Shape;212;p29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100">
                <a:solidFill>
                  <a:schemeClr val="dk2"/>
                </a:solidFill>
              </a:rPr>
              <a:t>Induced </a:t>
            </a:r>
            <a:r>
              <a:rPr lang="en-US" sz="9100">
                <a:solidFill>
                  <a:schemeClr val="dk2"/>
                </a:solidFill>
              </a:rPr>
              <a:t>Subgraph</a:t>
            </a:r>
            <a:endParaRPr sz="9500"/>
          </a:p>
        </p:txBody>
      </p:sp>
      <p:sp>
        <p:nvSpPr>
          <p:cNvPr id="213" name="Google Shape;213;p29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8" name="Google Shape;21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0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>
            <p:ph idx="1" type="body"/>
          </p:nvPr>
        </p:nvSpPr>
        <p:spPr>
          <a:xfrm>
            <a:off x="762050" y="307355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Subgraph induced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by </a:t>
            </a:r>
            <a:r>
              <a:rPr b="1" i="0" lang="en-US" sz="4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edges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n-US"/>
              <a:t>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all </a:t>
            </a:r>
            <a:r>
              <a:rPr b="1" i="0" lang="en-US" sz="4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edges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</a:t>
            </a:r>
            <a:r>
              <a:rPr i="1" lang="en-US"/>
              <a:t>E</a:t>
            </a:r>
            <a:r>
              <a:rPr lang="en-US"/>
              <a:t>’ and all of their endpoints</a:t>
            </a:r>
            <a:endParaRPr/>
          </a:p>
        </p:txBody>
      </p:sp>
      <p:sp>
        <p:nvSpPr>
          <p:cNvPr id="220" name="Google Shape;220;p30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100">
                <a:solidFill>
                  <a:schemeClr val="dk2"/>
                </a:solidFill>
              </a:rPr>
              <a:t>Induced Subgraph</a:t>
            </a:r>
            <a:endParaRPr sz="9500"/>
          </a:p>
        </p:txBody>
      </p:sp>
      <p:sp>
        <p:nvSpPr>
          <p:cNvPr id="221" name="Google Shape;221;p30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6" name="Google Shape;22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0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761950" y="309137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is </a:t>
            </a:r>
            <a:r>
              <a:rPr i="1" lang="en-US"/>
              <a:t>not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subgraph induced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any set of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— why?</a:t>
            </a:r>
            <a:endParaRPr/>
          </a:p>
        </p:txBody>
      </p:sp>
      <p:sp>
        <p:nvSpPr>
          <p:cNvPr id="228" name="Google Shape;228;p31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100">
                <a:solidFill>
                  <a:schemeClr val="dk2"/>
                </a:solidFill>
              </a:rPr>
              <a:t>Induced Subgraph</a:t>
            </a:r>
            <a:endParaRPr sz="9500"/>
          </a:p>
        </p:txBody>
      </p:sp>
      <p:sp>
        <p:nvSpPr>
          <p:cNvPr id="229" name="Google Shape;229;p31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4" name="Google Shape;23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762000" y="28774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is </a:t>
            </a:r>
            <a:r>
              <a:rPr i="1" lang="en-US"/>
              <a:t>not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subgraph induced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any set of </a:t>
            </a:r>
            <a:r>
              <a:rPr b="1" i="0" lang="en-US" sz="4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edges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— why?</a:t>
            </a:r>
            <a:endParaRPr/>
          </a:p>
        </p:txBody>
      </p:sp>
      <p:sp>
        <p:nvSpPr>
          <p:cNvPr id="236" name="Google Shape;236;p32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100">
                <a:solidFill>
                  <a:schemeClr val="dk2"/>
                </a:solidFill>
              </a:rPr>
              <a:t>Induced Subgraph</a:t>
            </a:r>
            <a:endParaRPr sz="9500"/>
          </a:p>
        </p:txBody>
      </p:sp>
      <p:sp>
        <p:nvSpPr>
          <p:cNvPr id="237" name="Google Shape;237;p32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0fa84032c_0_893"/>
          <p:cNvSpPr txBox="1"/>
          <p:nvPr>
            <p:ph type="ctrTitle"/>
          </p:nvPr>
        </p:nvSpPr>
        <p:spPr>
          <a:xfrm>
            <a:off x="975362" y="2869068"/>
            <a:ext cx="110541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225" lIns="144475" spcFirstLastPara="1" rIns="144475" wrap="square" tIns="722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90"/>
              <a:buFont typeface="Twentieth Century"/>
              <a:buNone/>
            </a:pPr>
            <a:br>
              <a:rPr b="0" i="0" lang="en-US" sz="709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US" sz="7690">
                <a:solidFill>
                  <a:schemeClr val="dk2"/>
                </a:solidFill>
              </a:rPr>
              <a:t>Graph Theory : Reminder</a:t>
            </a:r>
            <a:endParaRPr sz="10300">
              <a:solidFill>
                <a:schemeClr val="dk2"/>
              </a:solidFill>
            </a:endParaRPr>
          </a:p>
        </p:txBody>
      </p:sp>
      <p:sp>
        <p:nvSpPr>
          <p:cNvPr id="101" name="Google Shape;101;g120fa84032c_0_893"/>
          <p:cNvSpPr txBox="1"/>
          <p:nvPr>
            <p:ph idx="1" type="subTitle"/>
          </p:nvPr>
        </p:nvSpPr>
        <p:spPr>
          <a:xfrm>
            <a:off x="4778060" y="16316676"/>
            <a:ext cx="13563600" cy="18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225" lIns="144475" spcFirstLastPara="1" rIns="144475" wrap="square" tIns="7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4100">
              <a:solidFill>
                <a:srgbClr val="FFFFFF"/>
              </a:solidFill>
            </a:endParaRPr>
          </a:p>
        </p:txBody>
      </p:sp>
      <p:sp>
        <p:nvSpPr>
          <p:cNvPr id="102" name="Google Shape;102;g120fa84032c_0_893"/>
          <p:cNvSpPr txBox="1"/>
          <p:nvPr>
            <p:ph idx="12" type="sldNum"/>
          </p:nvPr>
        </p:nvSpPr>
        <p:spPr>
          <a:xfrm>
            <a:off x="11379200" y="325120"/>
            <a:ext cx="1192200" cy="542100"/>
          </a:xfrm>
          <a:prstGeom prst="rect">
            <a:avLst/>
          </a:prstGeom>
        </p:spPr>
        <p:txBody>
          <a:bodyPr anchorCtr="0" anchor="ctr" bIns="72225" lIns="144475" spcFirstLastPara="1" rIns="144475" wrap="square" tIns="722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2" name="Google Shape;24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-1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 txBox="1"/>
          <p:nvPr>
            <p:ph idx="1" type="body"/>
          </p:nvPr>
        </p:nvSpPr>
        <p:spPr>
          <a:xfrm>
            <a:off x="762000" y="29844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Walk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alternating sequence of incident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i="0" lang="en-US" sz="4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4" name="Google Shape;244;p33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600">
                <a:solidFill>
                  <a:schemeClr val="dk2"/>
                </a:solidFill>
              </a:rPr>
              <a:t>Walks, paths and connectivity</a:t>
            </a:r>
            <a:endParaRPr sz="8000"/>
          </a:p>
        </p:txBody>
      </p:sp>
      <p:sp>
        <p:nvSpPr>
          <p:cNvPr id="245" name="Google Shape;245;p33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50" name="Google Shape;25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0"/>
            <a:ext cx="10727152" cy="830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762000" y="273472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Path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walk visiting each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at most once</a:t>
            </a:r>
            <a:endParaRPr b="1" i="0" sz="4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Length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a path = number of </a:t>
            </a:r>
            <a:r>
              <a:rPr i="1" lang="en-US">
                <a:solidFill>
                  <a:schemeClr val="accent1"/>
                </a:solidFill>
              </a:rPr>
              <a:t>edges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2" name="Google Shape;252;p34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600">
                <a:solidFill>
                  <a:schemeClr val="dk2"/>
                </a:solidFill>
              </a:rPr>
              <a:t>Walks, paths and connectivity</a:t>
            </a:r>
            <a:endParaRPr sz="8000"/>
          </a:p>
        </p:txBody>
      </p:sp>
      <p:sp>
        <p:nvSpPr>
          <p:cNvPr id="253" name="Google Shape;253;p34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58" name="Google Shape;25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0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762000" y="269907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Distance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length of a </a:t>
            </a:r>
            <a:r>
              <a:rPr i="1" lang="en-US"/>
              <a:t>shortest path</a:t>
            </a:r>
            <a:endParaRPr/>
          </a:p>
        </p:txBody>
      </p:sp>
      <p:sp>
        <p:nvSpPr>
          <p:cNvPr id="260" name="Google Shape;260;p35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600">
                <a:solidFill>
                  <a:schemeClr val="dk2"/>
                </a:solidFill>
              </a:rPr>
              <a:t>Walks, paths and connectivity</a:t>
            </a:r>
            <a:endParaRPr sz="8000"/>
          </a:p>
        </p:txBody>
      </p:sp>
      <p:sp>
        <p:nvSpPr>
          <p:cNvPr id="261" name="Google Shape;261;p35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6" name="Google Shape;26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 txBox="1"/>
          <p:nvPr>
            <p:ph idx="1" type="body"/>
          </p:nvPr>
        </p:nvSpPr>
        <p:spPr>
          <a:xfrm>
            <a:off x="761950" y="28239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Distance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length of a </a:t>
            </a:r>
            <a:r>
              <a:rPr i="1" lang="en-US"/>
              <a:t>shortest path</a:t>
            </a:r>
            <a:br>
              <a:rPr i="1" lang="en-US"/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(infinite if no such path exists)</a:t>
            </a:r>
            <a:endParaRPr/>
          </a:p>
        </p:txBody>
      </p:sp>
      <p:sp>
        <p:nvSpPr>
          <p:cNvPr id="268" name="Google Shape;268;p36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600">
                <a:solidFill>
                  <a:schemeClr val="dk2"/>
                </a:solidFill>
              </a:rPr>
              <a:t>Walks, paths and connectivity</a:t>
            </a:r>
            <a:endParaRPr sz="8000"/>
          </a:p>
        </p:txBody>
      </p:sp>
      <p:sp>
        <p:nvSpPr>
          <p:cNvPr id="269" name="Google Shape;269;p36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4" name="Google Shape;27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0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7"/>
          <p:cNvSpPr txBox="1"/>
          <p:nvPr>
            <p:ph idx="1" type="body"/>
          </p:nvPr>
        </p:nvSpPr>
        <p:spPr>
          <a:xfrm>
            <a:off x="761950" y="273475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Connected component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n-US"/>
              <a:t>C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is a path between any two nodes of </a:t>
            </a:r>
            <a:r>
              <a:rPr i="1" lang="en-US"/>
              <a:t>C</a:t>
            </a:r>
            <a:endParaRPr/>
          </a:p>
        </p:txBody>
      </p:sp>
      <p:sp>
        <p:nvSpPr>
          <p:cNvPr id="276" name="Google Shape;276;p37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600">
                <a:solidFill>
                  <a:schemeClr val="dk2"/>
                </a:solidFill>
              </a:rPr>
              <a:t>Walks, paths and connectivity</a:t>
            </a:r>
            <a:endParaRPr sz="8000"/>
          </a:p>
        </p:txBody>
      </p:sp>
      <p:sp>
        <p:nvSpPr>
          <p:cNvPr id="277" name="Google Shape;277;p37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82" name="Google Shape;28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8"/>
          <p:cNvSpPr txBox="1"/>
          <p:nvPr>
            <p:ph idx="1" type="body"/>
          </p:nvPr>
        </p:nvSpPr>
        <p:spPr>
          <a:xfrm>
            <a:off x="762000" y="282392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 is </a:t>
            </a: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connected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if only 1 connected component</a:t>
            </a:r>
            <a:endParaRPr/>
          </a:p>
        </p:txBody>
      </p:sp>
      <p:sp>
        <p:nvSpPr>
          <p:cNvPr id="284" name="Google Shape;284;p38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600">
                <a:solidFill>
                  <a:schemeClr val="dk2"/>
                </a:solidFill>
              </a:rPr>
              <a:t>Walks, paths and connectivity</a:t>
            </a:r>
            <a:endParaRPr sz="8000"/>
          </a:p>
        </p:txBody>
      </p:sp>
      <p:sp>
        <p:nvSpPr>
          <p:cNvPr id="285" name="Google Shape;285;p38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90" name="Google Shape;29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0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 txBox="1"/>
          <p:nvPr>
            <p:ph idx="1" type="body"/>
          </p:nvPr>
        </p:nvSpPr>
        <p:spPr>
          <a:xfrm>
            <a:off x="762000" y="282392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Isolated node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degree 0</a:t>
            </a:r>
            <a:endParaRPr/>
          </a:p>
        </p:txBody>
      </p:sp>
      <p:sp>
        <p:nvSpPr>
          <p:cNvPr id="292" name="Google Shape;292;p39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600">
                <a:solidFill>
                  <a:schemeClr val="dk2"/>
                </a:solidFill>
              </a:rPr>
              <a:t>Walks, paths and connectivity</a:t>
            </a:r>
            <a:endParaRPr sz="8000"/>
          </a:p>
        </p:txBody>
      </p:sp>
      <p:sp>
        <p:nvSpPr>
          <p:cNvPr id="293" name="Google Shape;293;p39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98" name="Google Shape;29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100" y="0"/>
            <a:ext cx="11480700" cy="84565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0"/>
          <p:cNvSpPr txBox="1"/>
          <p:nvPr>
            <p:ph idx="1" type="body"/>
          </p:nvPr>
        </p:nvSpPr>
        <p:spPr>
          <a:xfrm>
            <a:off x="762000" y="278825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ball(v, r)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“radius-</a:t>
            </a:r>
            <a:r>
              <a:rPr i="1" lang="en-US"/>
              <a:t>r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neighbourhood of </a:t>
            </a:r>
            <a:r>
              <a:rPr i="1" lang="en-US"/>
              <a:t>v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nodes at distance at most </a:t>
            </a:r>
            <a:r>
              <a:rPr i="1" lang="en-US"/>
              <a:t>r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from node </a:t>
            </a:r>
            <a:r>
              <a:rPr i="1" lang="en-US"/>
              <a:t>v</a:t>
            </a:r>
            <a:endParaRPr/>
          </a:p>
        </p:txBody>
      </p:sp>
      <p:sp>
        <p:nvSpPr>
          <p:cNvPr id="300" name="Google Shape;300;p40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600">
                <a:solidFill>
                  <a:schemeClr val="dk2"/>
                </a:solidFill>
              </a:rPr>
              <a:t>Walks, paths and connectivity</a:t>
            </a:r>
            <a:endParaRPr sz="8000"/>
          </a:p>
        </p:txBody>
      </p:sp>
      <p:sp>
        <p:nvSpPr>
          <p:cNvPr id="301" name="Google Shape;301;p40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06" name="Google Shape;30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1"/>
          <p:cNvSpPr txBox="1"/>
          <p:nvPr>
            <p:ph idx="1" type="body"/>
          </p:nvPr>
        </p:nvSpPr>
        <p:spPr>
          <a:xfrm>
            <a:off x="762000" y="26991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ball(v, r) 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“radius-</a:t>
            </a:r>
            <a:r>
              <a:rPr i="1" lang="en-US"/>
              <a:t>r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neighbourhood of </a:t>
            </a:r>
            <a:r>
              <a:rPr i="1" lang="en-US"/>
              <a:t>v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at distance at most </a:t>
            </a:r>
            <a:r>
              <a:rPr i="1" lang="en-US"/>
              <a:t>r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from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n-US"/>
              <a:t>v</a:t>
            </a:r>
            <a:endParaRPr/>
          </a:p>
        </p:txBody>
      </p:sp>
      <p:sp>
        <p:nvSpPr>
          <p:cNvPr id="308" name="Google Shape;308;p41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600">
                <a:solidFill>
                  <a:schemeClr val="dk2"/>
                </a:solidFill>
              </a:rPr>
              <a:t>Walks, paths and connectivity</a:t>
            </a:r>
            <a:endParaRPr sz="8000"/>
          </a:p>
        </p:txBody>
      </p:sp>
      <p:sp>
        <p:nvSpPr>
          <p:cNvPr id="309" name="Google Shape;309;p41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14" name="Google Shape;31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0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2"/>
          <p:cNvSpPr txBox="1"/>
          <p:nvPr>
            <p:ph idx="1" type="body"/>
          </p:nvPr>
        </p:nvSpPr>
        <p:spPr>
          <a:xfrm>
            <a:off x="762050" y="269907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ball(v, r)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“radius-</a:t>
            </a:r>
            <a:r>
              <a:rPr i="1" lang="en-US"/>
              <a:t>r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neighbourhood of </a:t>
            </a:r>
            <a:r>
              <a:rPr i="1" lang="en-US"/>
              <a:t>v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at distance at most </a:t>
            </a:r>
            <a:r>
              <a:rPr i="1" lang="en-US"/>
              <a:t>r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from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n-US"/>
              <a:t>v</a:t>
            </a:r>
            <a:endParaRPr/>
          </a:p>
        </p:txBody>
      </p:sp>
      <p:sp>
        <p:nvSpPr>
          <p:cNvPr id="316" name="Google Shape;316;p42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600">
                <a:solidFill>
                  <a:schemeClr val="dk2"/>
                </a:solidFill>
              </a:rPr>
              <a:t>Walks, paths and connectivity</a:t>
            </a:r>
            <a:endParaRPr sz="8000"/>
          </a:p>
        </p:txBody>
      </p:sp>
      <p:sp>
        <p:nvSpPr>
          <p:cNvPr id="317" name="Google Shape;317;p42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07" name="Google Shape;1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-4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62000" y="2549850"/>
            <a:ext cx="11480700" cy="6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i="1" lang="en-US"/>
              <a:t>V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set of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lang="en-US"/>
              <a:t>(finite, non-empty)</a:t>
            </a:r>
            <a:br>
              <a:rPr b="0" lang="en-US"/>
            </a:br>
            <a:r>
              <a:rPr i="1" lang="en-US"/>
              <a:t>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set of </a:t>
            </a:r>
            <a:r>
              <a:rPr b="1" i="0" lang="en-US" sz="4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edges</a:t>
            </a:r>
            <a:r>
              <a:rPr b="0" lang="en-US"/>
              <a:t> (unordered pairs of nodes)</a:t>
            </a:r>
            <a:endParaRPr/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200">
                <a:solidFill>
                  <a:schemeClr val="dk2"/>
                </a:solidFill>
              </a:rPr>
              <a:t>Graph G = (V, E)</a:t>
            </a:r>
            <a:endParaRPr sz="7600"/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22" name="Google Shape;32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-1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3"/>
          <p:cNvSpPr txBox="1"/>
          <p:nvPr>
            <p:ph idx="1" type="body"/>
          </p:nvPr>
        </p:nvSpPr>
        <p:spPr>
          <a:xfrm>
            <a:off x="762000" y="27704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ball(v, r)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“radius-</a:t>
            </a:r>
            <a:r>
              <a:rPr i="1" lang="en-US"/>
              <a:t>r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neighbourhood of </a:t>
            </a:r>
            <a:r>
              <a:rPr i="1" lang="en-US"/>
              <a:t>v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at distance at most </a:t>
            </a:r>
            <a:r>
              <a:rPr i="1" lang="en-US"/>
              <a:t>r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from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n-US"/>
              <a:t>v</a:t>
            </a:r>
            <a:endParaRPr/>
          </a:p>
        </p:txBody>
      </p:sp>
      <p:sp>
        <p:nvSpPr>
          <p:cNvPr id="324" name="Google Shape;324;p43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600">
                <a:solidFill>
                  <a:schemeClr val="dk2"/>
                </a:solidFill>
              </a:rPr>
              <a:t>Walks, paths and connectivity</a:t>
            </a:r>
            <a:endParaRPr sz="8000"/>
          </a:p>
        </p:txBody>
      </p:sp>
      <p:sp>
        <p:nvSpPr>
          <p:cNvPr id="325" name="Google Shape;325;p43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0" name="Google Shape;33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0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>
            <p:ph idx="1" type="body"/>
          </p:nvPr>
        </p:nvSpPr>
        <p:spPr>
          <a:xfrm>
            <a:off x="762000" y="28239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Cycle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closed walk that visits each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each </a:t>
            </a:r>
            <a:r>
              <a:rPr b="1" i="0" lang="en-US" sz="4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at most once</a:t>
            </a:r>
            <a:r>
              <a:rPr b="0" lang="en-US"/>
              <a:t> (length ≥ 3)</a:t>
            </a:r>
            <a:endParaRPr/>
          </a:p>
        </p:txBody>
      </p:sp>
      <p:sp>
        <p:nvSpPr>
          <p:cNvPr id="332" name="Google Shape;332;p44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600">
                <a:solidFill>
                  <a:schemeClr val="dk2"/>
                </a:solidFill>
              </a:rPr>
              <a:t>Walks, paths and connectivity</a:t>
            </a:r>
            <a:endParaRPr sz="8000"/>
          </a:p>
        </p:txBody>
      </p:sp>
      <p:sp>
        <p:nvSpPr>
          <p:cNvPr id="333" name="Google Shape;333;p44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8" name="Google Shape;33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0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5"/>
          <p:cNvSpPr txBox="1"/>
          <p:nvPr>
            <p:ph idx="1" type="body"/>
          </p:nvPr>
        </p:nvSpPr>
        <p:spPr>
          <a:xfrm>
            <a:off x="762000" y="289522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Acyclic graph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graph without any cycles</a:t>
            </a:r>
            <a:endParaRPr/>
          </a:p>
        </p:txBody>
      </p:sp>
      <p:sp>
        <p:nvSpPr>
          <p:cNvPr id="340" name="Google Shape;340;p45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600">
                <a:solidFill>
                  <a:schemeClr val="dk2"/>
                </a:solidFill>
              </a:rPr>
              <a:t>Walks, paths and connectivity</a:t>
            </a:r>
            <a:endParaRPr sz="8000"/>
          </a:p>
        </p:txBody>
      </p:sp>
      <p:sp>
        <p:nvSpPr>
          <p:cNvPr id="341" name="Google Shape;341;p45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46" name="Google Shape;34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82" y="0"/>
            <a:ext cx="11480818" cy="8226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6"/>
          <p:cNvSpPr txBox="1"/>
          <p:nvPr>
            <p:ph idx="1" type="body"/>
          </p:nvPr>
        </p:nvSpPr>
        <p:spPr>
          <a:xfrm>
            <a:off x="762000" y="307355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connected acyclic graph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Forest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acyclic graph</a:t>
            </a:r>
            <a:endParaRPr/>
          </a:p>
        </p:txBody>
      </p:sp>
      <p:sp>
        <p:nvSpPr>
          <p:cNvPr id="348" name="Google Shape;348;p46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600">
                <a:solidFill>
                  <a:schemeClr val="dk2"/>
                </a:solidFill>
              </a:rPr>
              <a:t>Walks, paths and connectivity</a:t>
            </a:r>
            <a:endParaRPr sz="8000"/>
          </a:p>
        </p:txBody>
      </p:sp>
      <p:sp>
        <p:nvSpPr>
          <p:cNvPr id="349" name="Google Shape;349;p46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54" name="Google Shape;35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19" y="0"/>
            <a:ext cx="11480780" cy="822667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7"/>
          <p:cNvSpPr txBox="1"/>
          <p:nvPr>
            <p:ph idx="1" type="body"/>
          </p:nvPr>
        </p:nvSpPr>
        <p:spPr>
          <a:xfrm>
            <a:off x="762050" y="259207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Isomorphism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from </a:t>
            </a:r>
            <a:r>
              <a:rPr i="1" lang="en-US" sz="4000"/>
              <a:t>G</a:t>
            </a:r>
            <a:r>
              <a:rPr baseline="-25000" lang="en-US" sz="4000"/>
              <a:t>1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(</a:t>
            </a:r>
            <a:r>
              <a:rPr i="1" lang="en-US" sz="4000"/>
              <a:t>V</a:t>
            </a:r>
            <a:r>
              <a:rPr baseline="-25000" lang="en-US" sz="4000"/>
              <a:t>1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en-US" sz="4000"/>
              <a:t>E</a:t>
            </a:r>
            <a:r>
              <a:rPr baseline="-25000" lang="en-US" sz="4000"/>
              <a:t>1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to </a:t>
            </a:r>
            <a:r>
              <a:rPr i="1" lang="en-US" sz="4000"/>
              <a:t>G</a:t>
            </a:r>
            <a:r>
              <a:rPr baseline="-25000" lang="en-US" sz="4000"/>
              <a:t>2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(</a:t>
            </a:r>
            <a:r>
              <a:rPr i="1" lang="en-US" sz="4000"/>
              <a:t>V</a:t>
            </a:r>
            <a:r>
              <a:rPr baseline="-25000" lang="en-US" sz="4000"/>
              <a:t>2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en-US" sz="4000"/>
              <a:t>E</a:t>
            </a:r>
            <a:r>
              <a:rPr baseline="-25000" lang="en-US" sz="4000"/>
              <a:t>2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):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bijection </a:t>
            </a:r>
            <a:r>
              <a:rPr i="1" lang="en-US"/>
              <a:t>f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i="1" lang="en-US"/>
              <a:t>V</a:t>
            </a:r>
            <a:r>
              <a:rPr baseline="-25000" lang="en-US"/>
              <a:t>1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→ </a:t>
            </a:r>
            <a:r>
              <a:rPr i="1" lang="en-US"/>
              <a:t>V</a:t>
            </a:r>
            <a:r>
              <a:rPr baseline="-25000" lang="en-US"/>
              <a:t>2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that preserves adjacency</a:t>
            </a:r>
            <a:endParaRPr/>
          </a:p>
        </p:txBody>
      </p:sp>
      <p:sp>
        <p:nvSpPr>
          <p:cNvPr id="356" name="Google Shape;356;p47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8700">
                <a:solidFill>
                  <a:schemeClr val="dk2"/>
                </a:solidFill>
              </a:rPr>
              <a:t>Isomorphism</a:t>
            </a:r>
            <a:endParaRPr sz="9100"/>
          </a:p>
        </p:txBody>
      </p:sp>
      <p:sp>
        <p:nvSpPr>
          <p:cNvPr id="357" name="Google Shape;357;p47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62" name="Google Shape;36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8"/>
          <p:cNvSpPr txBox="1"/>
          <p:nvPr>
            <p:ph idx="1" type="body"/>
          </p:nvPr>
        </p:nvSpPr>
        <p:spPr>
          <a:xfrm>
            <a:off x="762000" y="262777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Isomorphism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from </a:t>
            </a:r>
            <a:r>
              <a:rPr i="1" lang="en-US" sz="4000"/>
              <a:t>G</a:t>
            </a:r>
            <a:r>
              <a:rPr baseline="-25000" lang="en-US" sz="4000"/>
              <a:t>1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(</a:t>
            </a:r>
            <a:r>
              <a:rPr i="1" lang="en-US" sz="4000"/>
              <a:t>V</a:t>
            </a:r>
            <a:r>
              <a:rPr baseline="-25000" lang="en-US" sz="4000"/>
              <a:t>1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en-US" sz="4000"/>
              <a:t>E</a:t>
            </a:r>
            <a:r>
              <a:rPr baseline="-25000" lang="en-US" sz="4000"/>
              <a:t>1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to </a:t>
            </a:r>
            <a:r>
              <a:rPr i="1" lang="en-US" sz="4000"/>
              <a:t>G</a:t>
            </a:r>
            <a:r>
              <a:rPr baseline="-25000" lang="en-US" sz="4000"/>
              <a:t>2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(</a:t>
            </a:r>
            <a:r>
              <a:rPr i="1" lang="en-US" sz="4000"/>
              <a:t>V</a:t>
            </a:r>
            <a:r>
              <a:rPr baseline="-25000" lang="en-US" sz="4000"/>
              <a:t>2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en-US" sz="4000"/>
              <a:t>E</a:t>
            </a:r>
            <a:r>
              <a:rPr baseline="-25000" lang="en-US" sz="4000"/>
              <a:t>2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):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bijection </a:t>
            </a:r>
            <a:r>
              <a:rPr i="1" lang="en-US"/>
              <a:t>f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i="1" lang="en-US"/>
              <a:t>V</a:t>
            </a:r>
            <a:r>
              <a:rPr baseline="-25000" lang="en-US"/>
              <a:t>1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→ </a:t>
            </a:r>
            <a:r>
              <a:rPr i="1" lang="en-US"/>
              <a:t>V</a:t>
            </a:r>
            <a:r>
              <a:rPr baseline="-25000" lang="en-US"/>
              <a:t>2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that preserves adjacency</a:t>
            </a:r>
            <a:endParaRPr/>
          </a:p>
        </p:txBody>
      </p:sp>
      <p:sp>
        <p:nvSpPr>
          <p:cNvPr id="364" name="Google Shape;364;p48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8700">
                <a:solidFill>
                  <a:schemeClr val="dk2"/>
                </a:solidFill>
              </a:rPr>
              <a:t>Isomorphism</a:t>
            </a:r>
            <a:endParaRPr sz="9100"/>
          </a:p>
        </p:txBody>
      </p:sp>
      <p:sp>
        <p:nvSpPr>
          <p:cNvPr id="365" name="Google Shape;365;p48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70" name="Google Shape;37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9"/>
          <p:cNvSpPr txBox="1"/>
          <p:nvPr>
            <p:ph idx="1" type="body"/>
          </p:nvPr>
        </p:nvSpPr>
        <p:spPr>
          <a:xfrm>
            <a:off x="762000" y="260992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Graphs are </a:t>
            </a:r>
            <a:r>
              <a:rPr b="1" i="0" lang="en-US" sz="4200" u="none" cap="none" strike="noStrike">
                <a:solidFill>
                  <a:schemeClr val="accent5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isomorphic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if there exists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isomorphism from one to another</a:t>
            </a:r>
            <a:endParaRPr/>
          </a:p>
        </p:txBody>
      </p:sp>
      <p:sp>
        <p:nvSpPr>
          <p:cNvPr id="372" name="Google Shape;372;p49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8700">
                <a:solidFill>
                  <a:schemeClr val="dk2"/>
                </a:solidFill>
              </a:rPr>
              <a:t>Isomorphism</a:t>
            </a:r>
            <a:endParaRPr sz="9100"/>
          </a:p>
        </p:txBody>
      </p:sp>
      <p:sp>
        <p:nvSpPr>
          <p:cNvPr id="373" name="Google Shape;373;p49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78" name="Google Shape;37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0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0"/>
          <p:cNvSpPr txBox="1"/>
          <p:nvPr>
            <p:ph idx="1" type="body"/>
          </p:nvPr>
        </p:nvSpPr>
        <p:spPr>
          <a:xfrm>
            <a:off x="761950" y="253862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Graphs are </a:t>
            </a:r>
            <a:r>
              <a:rPr b="1" lang="en-US" sz="42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somorphic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if there exists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isomorphism from one to another</a:t>
            </a:r>
            <a:endParaRPr/>
          </a:p>
        </p:txBody>
      </p:sp>
      <p:sp>
        <p:nvSpPr>
          <p:cNvPr id="380" name="Google Shape;380;p50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8700">
                <a:solidFill>
                  <a:schemeClr val="dk2"/>
                </a:solidFill>
              </a:rPr>
              <a:t>Isomorphism</a:t>
            </a:r>
            <a:endParaRPr sz="9100"/>
          </a:p>
        </p:txBody>
      </p:sp>
      <p:sp>
        <p:nvSpPr>
          <p:cNvPr id="381" name="Google Shape;381;p50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86" name="Google Shape;38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1"/>
          <p:cNvSpPr txBox="1"/>
          <p:nvPr>
            <p:ph idx="1" type="body"/>
          </p:nvPr>
        </p:nvSpPr>
        <p:spPr>
          <a:xfrm>
            <a:off x="762000" y="250295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Independent set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non-adjacent nodes</a:t>
            </a:r>
            <a:endParaRPr/>
          </a:p>
        </p:txBody>
      </p:sp>
      <p:sp>
        <p:nvSpPr>
          <p:cNvPr id="388" name="Google Shape;388;p51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8700">
                <a:solidFill>
                  <a:schemeClr val="dk2"/>
                </a:solidFill>
              </a:rPr>
              <a:t>Graph problems</a:t>
            </a:r>
            <a:endParaRPr sz="9100"/>
          </a:p>
        </p:txBody>
      </p:sp>
      <p:sp>
        <p:nvSpPr>
          <p:cNvPr id="389" name="Google Shape;389;p51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94" name="Google Shape;39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2"/>
          <p:cNvSpPr txBox="1"/>
          <p:nvPr>
            <p:ph idx="1" type="body"/>
          </p:nvPr>
        </p:nvSpPr>
        <p:spPr>
          <a:xfrm>
            <a:off x="762000" y="250295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Vertex cover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at least one endpoint of each edge</a:t>
            </a:r>
            <a:r>
              <a:rPr b="0" lang="en-US"/>
              <a:t> (all edges are “covered” with these nodes)</a:t>
            </a:r>
            <a:endParaRPr/>
          </a:p>
        </p:txBody>
      </p:sp>
      <p:sp>
        <p:nvSpPr>
          <p:cNvPr id="396" name="Google Shape;396;p52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8700">
                <a:solidFill>
                  <a:schemeClr val="dk2"/>
                </a:solidFill>
              </a:rPr>
              <a:t>Graph problems</a:t>
            </a:r>
            <a:endParaRPr sz="9100"/>
          </a:p>
        </p:txBody>
      </p:sp>
      <p:sp>
        <p:nvSpPr>
          <p:cNvPr id="397" name="Google Shape;397;p52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15" name="Google Shape;11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62000" y="253862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i="1" lang="en-US"/>
              <a:t>V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set of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lang="en-US"/>
              <a:t>(finite, non-empty)</a:t>
            </a:r>
            <a:br>
              <a:rPr b="0" lang="en-US"/>
            </a:br>
            <a:r>
              <a:rPr i="1" lang="en-US"/>
              <a:t>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set of </a:t>
            </a:r>
            <a:r>
              <a:rPr b="1" i="0" lang="en-US" sz="4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edges</a:t>
            </a:r>
            <a:r>
              <a:rPr b="0" lang="en-US"/>
              <a:t> (unordered pairs of nodes)</a:t>
            </a:r>
            <a:endParaRPr/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200">
                <a:solidFill>
                  <a:schemeClr val="dk2"/>
                </a:solidFill>
              </a:rPr>
              <a:t>Graph G = (V, E)</a:t>
            </a:r>
            <a:endParaRPr sz="7600"/>
          </a:p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02" name="Google Shape;40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-1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3"/>
          <p:cNvSpPr txBox="1"/>
          <p:nvPr>
            <p:ph idx="1" type="body"/>
          </p:nvPr>
        </p:nvSpPr>
        <p:spPr>
          <a:xfrm>
            <a:off x="762000" y="244947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Dominating set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all other nodes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have a neighbour in this set</a:t>
            </a:r>
            <a:endParaRPr/>
          </a:p>
        </p:txBody>
      </p:sp>
      <p:sp>
        <p:nvSpPr>
          <p:cNvPr id="404" name="Google Shape;404;p53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8700">
                <a:solidFill>
                  <a:schemeClr val="dk2"/>
                </a:solidFill>
              </a:rPr>
              <a:t>Graph problems</a:t>
            </a:r>
            <a:endParaRPr sz="9100"/>
          </a:p>
        </p:txBody>
      </p:sp>
      <p:sp>
        <p:nvSpPr>
          <p:cNvPr id="405" name="Google Shape;405;p53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10" name="Google Shape;41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-1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4"/>
          <p:cNvSpPr txBox="1"/>
          <p:nvPr>
            <p:ph idx="1" type="body"/>
          </p:nvPr>
        </p:nvSpPr>
        <p:spPr>
          <a:xfrm>
            <a:off x="761950" y="243162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Matching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non-adjacent edges</a:t>
            </a:r>
            <a:endParaRPr/>
          </a:p>
        </p:txBody>
      </p:sp>
      <p:sp>
        <p:nvSpPr>
          <p:cNvPr id="412" name="Google Shape;412;p54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8700">
                <a:solidFill>
                  <a:schemeClr val="dk2"/>
                </a:solidFill>
              </a:rPr>
              <a:t>Graph problems</a:t>
            </a:r>
            <a:endParaRPr sz="9100"/>
          </a:p>
        </p:txBody>
      </p:sp>
      <p:sp>
        <p:nvSpPr>
          <p:cNvPr id="413" name="Google Shape;413;p54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18" name="Google Shape;41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-1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5"/>
          <p:cNvSpPr txBox="1"/>
          <p:nvPr>
            <p:ph idx="1" type="body"/>
          </p:nvPr>
        </p:nvSpPr>
        <p:spPr>
          <a:xfrm>
            <a:off x="761950" y="23368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Vertex coloring: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adjacent nodes have different colours</a:t>
            </a:r>
            <a:endParaRPr/>
          </a:p>
        </p:txBody>
      </p:sp>
      <p:sp>
        <p:nvSpPr>
          <p:cNvPr id="420" name="Google Shape;420;p55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8700">
                <a:solidFill>
                  <a:schemeClr val="dk2"/>
                </a:solidFill>
              </a:rPr>
              <a:t>Graph problems</a:t>
            </a:r>
            <a:endParaRPr sz="9100"/>
          </a:p>
        </p:txBody>
      </p:sp>
      <p:sp>
        <p:nvSpPr>
          <p:cNvPr id="421" name="Google Shape;421;p55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26" name="Google Shape;42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-1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6"/>
          <p:cNvSpPr txBox="1"/>
          <p:nvPr>
            <p:ph idx="1" type="body"/>
          </p:nvPr>
        </p:nvSpPr>
        <p:spPr>
          <a:xfrm>
            <a:off x="762000" y="233685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Vertex coloring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colour class is an independent set</a:t>
            </a:r>
            <a:endParaRPr/>
          </a:p>
        </p:txBody>
      </p:sp>
      <p:sp>
        <p:nvSpPr>
          <p:cNvPr id="428" name="Google Shape;428;p56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8700">
                <a:solidFill>
                  <a:schemeClr val="dk2"/>
                </a:solidFill>
              </a:rPr>
              <a:t>Graph problems</a:t>
            </a:r>
            <a:endParaRPr sz="9100"/>
          </a:p>
        </p:txBody>
      </p:sp>
      <p:sp>
        <p:nvSpPr>
          <p:cNvPr id="429" name="Google Shape;429;p56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34" name="Google Shape;43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0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7"/>
          <p:cNvSpPr txBox="1"/>
          <p:nvPr>
            <p:ph idx="1" type="body"/>
          </p:nvPr>
        </p:nvSpPr>
        <p:spPr>
          <a:xfrm>
            <a:off x="762000" y="23368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 coloring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adjacent edges have different colours</a:t>
            </a:r>
            <a:endParaRPr/>
          </a:p>
        </p:txBody>
      </p:sp>
      <p:sp>
        <p:nvSpPr>
          <p:cNvPr id="436" name="Google Shape;436;p57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8700">
                <a:solidFill>
                  <a:schemeClr val="dk2"/>
                </a:solidFill>
              </a:rPr>
              <a:t>Graph problems</a:t>
            </a:r>
            <a:endParaRPr sz="9100"/>
          </a:p>
        </p:txBody>
      </p:sp>
      <p:sp>
        <p:nvSpPr>
          <p:cNvPr id="437" name="Google Shape;437;p57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42" name="Google Shape;4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0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8"/>
          <p:cNvSpPr txBox="1"/>
          <p:nvPr>
            <p:ph idx="1" type="body"/>
          </p:nvPr>
        </p:nvSpPr>
        <p:spPr>
          <a:xfrm>
            <a:off x="762000" y="23368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 coloring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color class is a matching</a:t>
            </a:r>
            <a:endParaRPr/>
          </a:p>
        </p:txBody>
      </p:sp>
      <p:sp>
        <p:nvSpPr>
          <p:cNvPr id="444" name="Google Shape;444;p58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8700">
                <a:solidFill>
                  <a:schemeClr val="dk2"/>
                </a:solidFill>
              </a:rPr>
              <a:t>Graph problems</a:t>
            </a:r>
            <a:endParaRPr sz="9100"/>
          </a:p>
        </p:txBody>
      </p:sp>
      <p:sp>
        <p:nvSpPr>
          <p:cNvPr id="445" name="Google Shape;445;p58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0"/>
          <p:cNvSpPr txBox="1"/>
          <p:nvPr>
            <p:ph idx="1" type="body"/>
          </p:nvPr>
        </p:nvSpPr>
        <p:spPr>
          <a:xfrm>
            <a:off x="762000" y="39116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lang="en-US">
                <a:solidFill>
                  <a:srgbClr val="FD661F"/>
                </a:solidFill>
              </a:rPr>
              <a:t>maximal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cannot add anything</a:t>
            </a:r>
            <a:endParaRPr/>
          </a:p>
          <a:p>
            <a:pPr indent="-381000" lvl="0" marL="5080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lang="en-US">
                <a:solidFill>
                  <a:srgbClr val="FD661F"/>
                </a:solidFill>
              </a:rPr>
              <a:t>maximum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largest possible size</a:t>
            </a:r>
            <a:endParaRPr/>
          </a:p>
          <a:p>
            <a:pPr indent="-381000" lvl="0" marL="5080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i="1" lang="en-US">
                <a:solidFill>
                  <a:srgbClr val="FD661F"/>
                </a:solidFill>
              </a:rPr>
              <a:t>x</a:t>
            </a:r>
            <a:r>
              <a:rPr lang="en-US">
                <a:solidFill>
                  <a:srgbClr val="FD661F"/>
                </a:solidFill>
              </a:rPr>
              <a:t>-approximation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</a:t>
            </a:r>
            <a:r>
              <a:rPr b="1" lang="en-US" sz="4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least 1/</a:t>
            </a:r>
            <a:r>
              <a:rPr i="1" lang="en-US" sz="4000"/>
              <a:t>x</a:t>
            </a:r>
            <a:r>
              <a:rPr b="1" i="0" lang="en-US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times maximum</a:t>
            </a:r>
            <a:endParaRPr sz="4000"/>
          </a:p>
        </p:txBody>
      </p:sp>
      <p:sp>
        <p:nvSpPr>
          <p:cNvPr id="451" name="Google Shape;451;p60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8700">
                <a:solidFill>
                  <a:schemeClr val="dk2"/>
                </a:solidFill>
              </a:rPr>
              <a:t>Maximisation</a:t>
            </a:r>
            <a:r>
              <a:rPr lang="en-US" sz="8700">
                <a:solidFill>
                  <a:schemeClr val="dk2"/>
                </a:solidFill>
              </a:rPr>
              <a:t> problems</a:t>
            </a:r>
            <a:endParaRPr sz="9100"/>
          </a:p>
        </p:txBody>
      </p:sp>
      <p:sp>
        <p:nvSpPr>
          <p:cNvPr id="452" name="Google Shape;452;p60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57" name="Google Shape;45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050575"/>
            <a:ext cx="11480799" cy="77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1"/>
          <p:cNvSpPr txBox="1"/>
          <p:nvPr>
            <p:ph idx="4294967295"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8700">
                <a:solidFill>
                  <a:schemeClr val="dk2"/>
                </a:solidFill>
              </a:rPr>
              <a:t>Maximisation problems</a:t>
            </a:r>
            <a:endParaRPr sz="9100"/>
          </a:p>
        </p:txBody>
      </p:sp>
      <p:sp>
        <p:nvSpPr>
          <p:cNvPr id="459" name="Google Shape;459;p61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64" name="Google Shape;46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050575"/>
            <a:ext cx="11480799" cy="77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2"/>
          <p:cNvSpPr txBox="1"/>
          <p:nvPr>
            <p:ph idx="4294967295"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8700">
                <a:solidFill>
                  <a:schemeClr val="dk2"/>
                </a:solidFill>
              </a:rPr>
              <a:t>Maximisation problems</a:t>
            </a:r>
            <a:endParaRPr sz="9100"/>
          </a:p>
        </p:txBody>
      </p:sp>
      <p:sp>
        <p:nvSpPr>
          <p:cNvPr id="466" name="Google Shape;466;p62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3"/>
          <p:cNvSpPr txBox="1"/>
          <p:nvPr>
            <p:ph idx="1" type="body"/>
          </p:nvPr>
        </p:nvSpPr>
        <p:spPr>
          <a:xfrm>
            <a:off x="762000" y="39116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lang="en-US">
                <a:solidFill>
                  <a:srgbClr val="FD661F"/>
                </a:solidFill>
              </a:rPr>
              <a:t>minimal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cannot remove anything</a:t>
            </a:r>
            <a:endParaRPr/>
          </a:p>
          <a:p>
            <a:pPr indent="-381000" lvl="0" marL="5080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lang="en-US">
                <a:solidFill>
                  <a:srgbClr val="FD661F"/>
                </a:solidFill>
              </a:rPr>
              <a:t>minimum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smallest possible size</a:t>
            </a:r>
            <a:endParaRPr/>
          </a:p>
          <a:p>
            <a:pPr indent="-381000" lvl="0" marL="5080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i="1" lang="en-US">
                <a:solidFill>
                  <a:srgbClr val="FD661F"/>
                </a:solidFill>
              </a:rPr>
              <a:t>x</a:t>
            </a:r>
            <a:r>
              <a:rPr lang="en-US">
                <a:solidFill>
                  <a:srgbClr val="FD661F"/>
                </a:solidFill>
              </a:rPr>
              <a:t>-approximation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most </a:t>
            </a:r>
            <a:r>
              <a:rPr i="1" lang="en-US"/>
              <a:t>x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times minimum</a:t>
            </a:r>
            <a:endParaRPr/>
          </a:p>
        </p:txBody>
      </p:sp>
      <p:sp>
        <p:nvSpPr>
          <p:cNvPr id="472" name="Google Shape;472;p63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8700">
                <a:solidFill>
                  <a:schemeClr val="dk2"/>
                </a:solidFill>
              </a:rPr>
              <a:t>Minimisation</a:t>
            </a:r>
            <a:r>
              <a:rPr lang="en-US" sz="8700">
                <a:solidFill>
                  <a:schemeClr val="dk2"/>
                </a:solidFill>
              </a:rPr>
              <a:t> problems</a:t>
            </a:r>
            <a:endParaRPr sz="9100"/>
          </a:p>
        </p:txBody>
      </p:sp>
      <p:sp>
        <p:nvSpPr>
          <p:cNvPr id="473" name="Google Shape;473;p63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0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762000" y="2538625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i="1" lang="en-US"/>
              <a:t>V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set of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lang="en-US"/>
              <a:t>(finite, non-empty)</a:t>
            </a:r>
            <a:br>
              <a:rPr b="0" lang="en-US"/>
            </a:br>
            <a:r>
              <a:rPr i="1" lang="en-US"/>
              <a:t>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set of </a:t>
            </a:r>
            <a:r>
              <a:rPr b="1" i="0" lang="en-US" sz="4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edges</a:t>
            </a:r>
            <a:r>
              <a:rPr b="0" lang="en-US"/>
              <a:t> (unordered pairs of nodes)</a:t>
            </a:r>
            <a:endParaRPr/>
          </a:p>
        </p:txBody>
      </p:sp>
      <p:sp>
        <p:nvSpPr>
          <p:cNvPr id="125" name="Google Shape;125;p18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200">
                <a:solidFill>
                  <a:schemeClr val="dk2"/>
                </a:solidFill>
              </a:rPr>
              <a:t>Graph G = (V, E)</a:t>
            </a:r>
            <a:endParaRPr sz="7600"/>
          </a:p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78" name="Google Shape;47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175400"/>
            <a:ext cx="11480799" cy="757820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4"/>
          <p:cNvSpPr txBox="1"/>
          <p:nvPr>
            <p:ph idx="4294967295"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8700">
                <a:solidFill>
                  <a:schemeClr val="dk2"/>
                </a:solidFill>
              </a:rPr>
              <a:t>Minimisation problems</a:t>
            </a:r>
            <a:endParaRPr sz="9100"/>
          </a:p>
        </p:txBody>
      </p:sp>
      <p:sp>
        <p:nvSpPr>
          <p:cNvPr id="480" name="Google Shape;480;p64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5"/>
          <p:cNvSpPr txBox="1"/>
          <p:nvPr>
            <p:ph idx="1" type="body"/>
          </p:nvPr>
        </p:nvSpPr>
        <p:spPr>
          <a:xfrm>
            <a:off x="762050" y="300615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❏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Approximations are always feasible solutions!</a:t>
            </a:r>
            <a:endParaRPr/>
          </a:p>
          <a:p>
            <a:pPr indent="-381000" lvl="0" marL="5080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4200"/>
              <a:buFont typeface="Helvetica Neue"/>
              <a:buChar char="❏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“2-approximation of minimum vertex cover”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0" lang="en-US"/>
              <a:t>vertex cover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0" lang="en-US"/>
              <a:t>≤ 2 times as large as minimum vertex cover</a:t>
            </a:r>
            <a:endParaRPr/>
          </a:p>
        </p:txBody>
      </p:sp>
      <p:sp>
        <p:nvSpPr>
          <p:cNvPr id="486" name="Google Shape;486;p65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8700">
                <a:solidFill>
                  <a:schemeClr val="dk2"/>
                </a:solidFill>
              </a:rPr>
              <a:t>Approximation</a:t>
            </a:r>
            <a:endParaRPr sz="9100"/>
          </a:p>
        </p:txBody>
      </p:sp>
      <p:sp>
        <p:nvSpPr>
          <p:cNvPr id="487" name="Google Shape;487;p65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214ae62313_0_0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8700">
                <a:solidFill>
                  <a:schemeClr val="dk2"/>
                </a:solidFill>
              </a:rPr>
              <a:t>Optimization</a:t>
            </a:r>
            <a:r>
              <a:rPr lang="en-US"/>
              <a:t> </a:t>
            </a:r>
            <a:r>
              <a:rPr lang="en-US" sz="8700">
                <a:solidFill>
                  <a:schemeClr val="dk2"/>
                </a:solidFill>
              </a:rPr>
              <a:t>problem</a:t>
            </a:r>
            <a:endParaRPr/>
          </a:p>
        </p:txBody>
      </p:sp>
      <p:sp>
        <p:nvSpPr>
          <p:cNvPr id="493" name="Google Shape;493;g1214ae62313_0_0"/>
          <p:cNvSpPr txBox="1"/>
          <p:nvPr>
            <p:ph idx="1" type="body"/>
          </p:nvPr>
        </p:nvSpPr>
        <p:spPr>
          <a:xfrm>
            <a:off x="762050" y="2211050"/>
            <a:ext cx="11480700" cy="75426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3300"/>
              <a:t>An </a:t>
            </a:r>
            <a:r>
              <a:rPr b="1" lang="en-US" sz="3300"/>
              <a:t>optimization problem </a:t>
            </a:r>
            <a:r>
              <a:rPr lang="en-US" sz="3300"/>
              <a:t>has the following characteristics:</a:t>
            </a:r>
            <a:endParaRPr sz="33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◻"/>
            </a:pPr>
            <a:r>
              <a:rPr lang="en-US" sz="2800"/>
              <a:t>A solution is a subset of one of the data in the problem;</a:t>
            </a:r>
            <a:endParaRPr sz="2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◻"/>
            </a:pPr>
            <a:r>
              <a:rPr lang="en-US" sz="2800"/>
              <a:t>There are in general several admissible solutions;</a:t>
            </a:r>
            <a:endParaRPr sz="2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◻"/>
            </a:pPr>
            <a:r>
              <a:rPr lang="en-US" sz="2800"/>
              <a:t>Each (admissible) solution has an associated value (usually a cost or a gain).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The </a:t>
            </a:r>
            <a:r>
              <a:rPr b="1" lang="en-US" sz="2800"/>
              <a:t>optimization problem </a:t>
            </a:r>
            <a:r>
              <a:rPr lang="en-US" sz="2800"/>
              <a:t>consists not only in finding an admissible solution, but also in finding a admissible solution, but to find a solution of </a:t>
            </a:r>
            <a:r>
              <a:rPr lang="en-US" sz="2800">
                <a:solidFill>
                  <a:schemeClr val="accent2"/>
                </a:solidFill>
              </a:rPr>
              <a:t>minimal</a:t>
            </a:r>
            <a:r>
              <a:rPr lang="en-US" sz="2800"/>
              <a:t> value or </a:t>
            </a:r>
            <a:r>
              <a:rPr lang="en-US" sz="2800">
                <a:solidFill>
                  <a:schemeClr val="accent2"/>
                </a:solidFill>
              </a:rPr>
              <a:t>maximum</a:t>
            </a:r>
            <a:r>
              <a:rPr lang="en-US" sz="2800"/>
              <a:t> value.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accent1"/>
                </a:solidFill>
              </a:rPr>
              <a:t>Example : </a:t>
            </a:r>
            <a:r>
              <a:rPr lang="en-US" sz="2800"/>
              <a:t>giving change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accent5"/>
                </a:solidFill>
              </a:rPr>
              <a:t>- Problem :</a:t>
            </a:r>
            <a:r>
              <a:rPr lang="en-US" sz="2800"/>
              <a:t> we have coins of values v1, v2, .., vn ;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accent5"/>
                </a:solidFill>
              </a:rPr>
              <a:t>- Solution :</a:t>
            </a:r>
            <a:r>
              <a:rPr lang="en-US" sz="2800"/>
              <a:t> a sequence of (values of) coins with total S ;</a:t>
            </a:r>
            <a:endParaRPr sz="2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accent5"/>
                </a:solidFill>
              </a:rPr>
              <a:t>- Best solution : </a:t>
            </a:r>
            <a:r>
              <a:rPr lang="en-US" sz="2800"/>
              <a:t>the one using the least number of coins.</a:t>
            </a:r>
            <a:endParaRPr sz="2800"/>
          </a:p>
        </p:txBody>
      </p:sp>
      <p:sp>
        <p:nvSpPr>
          <p:cNvPr id="494" name="Google Shape;494;g1214ae62313_0_0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214ae62313_0_7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>
                <a:solidFill>
                  <a:schemeClr val="dk2"/>
                </a:solidFill>
              </a:rPr>
              <a:t>Greedy</a:t>
            </a:r>
            <a:r>
              <a:rPr lang="en-US"/>
              <a:t> </a:t>
            </a:r>
            <a:r>
              <a:rPr lang="en-US" sz="8700">
                <a:solidFill>
                  <a:schemeClr val="dk2"/>
                </a:solidFill>
              </a:rPr>
              <a:t>Algorithms</a:t>
            </a:r>
            <a:endParaRPr/>
          </a:p>
        </p:txBody>
      </p:sp>
      <p:sp>
        <p:nvSpPr>
          <p:cNvPr id="500" name="Google Shape;500;g1214ae62313_0_7"/>
          <p:cNvSpPr txBox="1"/>
          <p:nvPr>
            <p:ph idx="1" type="body"/>
          </p:nvPr>
        </p:nvSpPr>
        <p:spPr>
          <a:xfrm>
            <a:off x="762000" y="2318050"/>
            <a:ext cx="11480700" cy="66735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It is a particular strategy to solve an </a:t>
            </a:r>
            <a:r>
              <a:rPr lang="en-US">
                <a:solidFill>
                  <a:schemeClr val="accent5"/>
                </a:solidFill>
              </a:rPr>
              <a:t>optimization</a:t>
            </a:r>
            <a:r>
              <a:rPr lang="en-US"/>
              <a:t> problem.</a:t>
            </a:r>
            <a:endParaRPr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 </a:t>
            </a:r>
            <a:r>
              <a:rPr lang="en-US">
                <a:solidFill>
                  <a:schemeClr val="accent2"/>
                </a:solidFill>
              </a:rPr>
              <a:t>greedy</a:t>
            </a:r>
            <a:r>
              <a:rPr lang="en-US"/>
              <a:t> algorithm is an algorithm that builds a solution :</a:t>
            </a:r>
            <a:endParaRPr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element by element without ever </a:t>
            </a:r>
            <a:r>
              <a:rPr lang="en-US">
                <a:solidFill>
                  <a:schemeClr val="accent2"/>
                </a:solidFill>
              </a:rPr>
              <a:t>going back</a:t>
            </a:r>
            <a:r>
              <a:rPr lang="en-US"/>
              <a:t> ;</a:t>
            </a:r>
            <a:endParaRPr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/>
              <a:t>- based on </a:t>
            </a:r>
            <a:r>
              <a:rPr lang="en-US">
                <a:solidFill>
                  <a:schemeClr val="accent2"/>
                </a:solidFill>
              </a:rPr>
              <a:t>local</a:t>
            </a:r>
            <a:r>
              <a:rPr lang="en-US"/>
              <a:t> considerations.</a:t>
            </a:r>
            <a:endParaRPr/>
          </a:p>
        </p:txBody>
      </p:sp>
      <p:sp>
        <p:nvSpPr>
          <p:cNvPr id="501" name="Google Shape;501;g1214ae62313_0_7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214ae62313_0_14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</a:rPr>
              <a:t>Example</a:t>
            </a:r>
            <a:r>
              <a:rPr lang="en-US" sz="5200"/>
              <a:t> </a:t>
            </a:r>
            <a:r>
              <a:rPr lang="en-US" sz="7600">
                <a:solidFill>
                  <a:schemeClr val="dk2"/>
                </a:solidFill>
              </a:rPr>
              <a:t>of greedy algorithm</a:t>
            </a:r>
            <a:endParaRPr sz="7600">
              <a:solidFill>
                <a:schemeClr val="dk2"/>
              </a:solidFill>
            </a:endParaRPr>
          </a:p>
        </p:txBody>
      </p:sp>
      <p:sp>
        <p:nvSpPr>
          <p:cNvPr id="507" name="Google Shape;507;g1214ae62313_0_14"/>
          <p:cNvSpPr txBox="1"/>
          <p:nvPr>
            <p:ph idx="1" type="body"/>
          </p:nvPr>
        </p:nvSpPr>
        <p:spPr>
          <a:xfrm>
            <a:off x="762000" y="2389375"/>
            <a:ext cx="11480700" cy="6602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accent2"/>
                </a:solidFill>
              </a:rPr>
              <a:t>Greedy algorithm</a:t>
            </a:r>
            <a:endParaRPr b="1" sz="4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/>
              <a:t>1. As long as S &gt; 0 ;</a:t>
            </a:r>
            <a:endParaRPr sz="4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/>
              <a:t>2. Choose the piece with the largest value v less than S ;</a:t>
            </a:r>
            <a:endParaRPr sz="4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4000"/>
              <a:t>3. Repeat with S - v.</a:t>
            </a:r>
            <a:endParaRPr sz="4000"/>
          </a:p>
        </p:txBody>
      </p:sp>
      <p:sp>
        <p:nvSpPr>
          <p:cNvPr id="508" name="Google Shape;508;g1214ae62313_0_14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214ae62313_0_21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</a:rPr>
              <a:t>Example</a:t>
            </a:r>
            <a:r>
              <a:rPr lang="en-US" sz="5200"/>
              <a:t> </a:t>
            </a:r>
            <a:r>
              <a:rPr lang="en-US" sz="7600">
                <a:solidFill>
                  <a:schemeClr val="dk2"/>
                </a:solidFill>
              </a:rPr>
              <a:t>of greedy algorithm</a:t>
            </a:r>
            <a:endParaRPr sz="7600">
              <a:solidFill>
                <a:schemeClr val="dk2"/>
              </a:solidFill>
            </a:endParaRPr>
          </a:p>
        </p:txBody>
      </p:sp>
      <p:sp>
        <p:nvSpPr>
          <p:cNvPr id="514" name="Google Shape;514;g1214ae62313_0_21"/>
          <p:cNvSpPr txBox="1"/>
          <p:nvPr>
            <p:ph idx="1" type="body"/>
          </p:nvPr>
        </p:nvSpPr>
        <p:spPr>
          <a:xfrm>
            <a:off x="762000" y="2389375"/>
            <a:ext cx="11480700" cy="6602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2"/>
                </a:solidFill>
              </a:rPr>
              <a:t>Greedy algorithm</a:t>
            </a:r>
            <a:endParaRPr b="1" sz="3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3000"/>
              <a:t>1. As long as S &gt; 0 ;</a:t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3000"/>
              <a:t>2. Choose the piece with the largest value v less than S ;</a:t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3000"/>
              <a:t>3. Repeat with S - v.</a:t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1"/>
                </a:solidFill>
              </a:rPr>
              <a:t>Correct example</a:t>
            </a:r>
            <a:endParaRPr b="1" sz="3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 =16 with pieces of 10,5,2, 1:</a:t>
            </a:r>
            <a:endParaRPr sz="3000"/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◻"/>
            </a:pPr>
            <a:r>
              <a:rPr lang="en-US" sz="3000"/>
              <a:t>16 - 10 = 6</a:t>
            </a:r>
            <a:endParaRPr sz="3000"/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◻"/>
            </a:pPr>
            <a:r>
              <a:rPr lang="en-US" sz="3000"/>
              <a:t>6 - 5 = 1</a:t>
            </a:r>
            <a:endParaRPr sz="3000"/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◻"/>
            </a:pPr>
            <a:r>
              <a:rPr lang="en-US" sz="3000"/>
              <a:t>1 - 1 = 0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3 pieces</a:t>
            </a:r>
            <a:endParaRPr b="1" sz="3000"/>
          </a:p>
        </p:txBody>
      </p:sp>
      <p:sp>
        <p:nvSpPr>
          <p:cNvPr id="515" name="Google Shape;515;g1214ae62313_0_21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214ae62313_0_33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</a:rPr>
              <a:t>Example</a:t>
            </a:r>
            <a:r>
              <a:rPr lang="en-US" sz="5200"/>
              <a:t> </a:t>
            </a:r>
            <a:r>
              <a:rPr lang="en-US" sz="7600">
                <a:solidFill>
                  <a:schemeClr val="dk2"/>
                </a:solidFill>
              </a:rPr>
              <a:t>of greedy algorithm</a:t>
            </a:r>
            <a:endParaRPr sz="5200"/>
          </a:p>
        </p:txBody>
      </p:sp>
      <p:sp>
        <p:nvSpPr>
          <p:cNvPr id="521" name="Google Shape;521;g1214ae62313_0_33"/>
          <p:cNvSpPr txBox="1"/>
          <p:nvPr>
            <p:ph idx="1" type="body"/>
          </p:nvPr>
        </p:nvSpPr>
        <p:spPr>
          <a:xfrm>
            <a:off x="762000" y="2389375"/>
            <a:ext cx="11480700" cy="6602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2"/>
                </a:solidFill>
              </a:rPr>
              <a:t>Greedy algorithm</a:t>
            </a:r>
            <a:endParaRPr b="1" sz="3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3000"/>
              <a:t>1. As long as S &gt; 0 ;</a:t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3000"/>
              <a:t>2. Choose the piece with the largest value v less than S ;</a:t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3000"/>
              <a:t>3. Repeat with S - v.</a:t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1"/>
                </a:solidFill>
              </a:rPr>
              <a:t>Correct example</a:t>
            </a:r>
            <a:endParaRPr b="1" sz="3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 =16 with pieces of 10,5,2, 1:</a:t>
            </a:r>
            <a:endParaRPr sz="3000"/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◻"/>
            </a:pPr>
            <a:r>
              <a:rPr lang="en-US" sz="3000"/>
              <a:t>16 - 10 = 6</a:t>
            </a:r>
            <a:endParaRPr sz="3000"/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◻"/>
            </a:pPr>
            <a:r>
              <a:rPr lang="en-US" sz="3000"/>
              <a:t>6 - 5 = 1</a:t>
            </a:r>
            <a:endParaRPr sz="3000"/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◻"/>
            </a:pPr>
            <a:r>
              <a:rPr lang="en-US" sz="3000"/>
              <a:t>1 - 1 = 0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3 pieces</a:t>
            </a:r>
            <a:endParaRPr b="1" sz="3000"/>
          </a:p>
        </p:txBody>
      </p:sp>
      <p:sp>
        <p:nvSpPr>
          <p:cNvPr id="522" name="Google Shape;522;g1214ae62313_0_33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1214ae62313_0_33"/>
          <p:cNvSpPr txBox="1"/>
          <p:nvPr/>
        </p:nvSpPr>
        <p:spPr>
          <a:xfrm>
            <a:off x="6651000" y="5991250"/>
            <a:ext cx="6223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CC3333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Incorrect example</a:t>
            </a:r>
            <a:endParaRPr b="1" sz="3000">
              <a:solidFill>
                <a:srgbClr val="CC3333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S=16 with pieces of 9,8,1:</a:t>
            </a:r>
            <a:endParaRPr sz="3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rgbClr val="CC3333"/>
              </a:buClr>
              <a:buSzPts val="3000"/>
              <a:buFont typeface="Noto Sans Symbols"/>
              <a:buChar char="◻"/>
            </a:pPr>
            <a:r>
              <a:rPr lang="en-US" sz="3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16 - 9 = 7</a:t>
            </a:r>
            <a:endParaRPr sz="3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rgbClr val="CC3333"/>
              </a:buClr>
              <a:buSzPts val="3000"/>
              <a:buFont typeface="Noto Sans Symbols"/>
              <a:buChar char="◻"/>
            </a:pPr>
            <a:r>
              <a:rPr lang="en-US" sz="3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7 - 1 = 6</a:t>
            </a:r>
            <a:endParaRPr sz="3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rgbClr val="CC3333"/>
              </a:buClr>
              <a:buSzPts val="3000"/>
              <a:buFont typeface="Noto Sans Symbols"/>
              <a:buChar char="◻"/>
            </a:pPr>
            <a:r>
              <a:rPr lang="en-US" sz="3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…</a:t>
            </a:r>
            <a:endParaRPr sz="3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8 pieces</a:t>
            </a:r>
            <a:r>
              <a:rPr lang="en-US" sz="3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(best case is 8 + 8 = 16)</a:t>
            </a:r>
            <a:endParaRPr sz="3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14ae62313_0_46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Coloration of a graph with a greedy algorithm</a:t>
            </a:r>
            <a:endParaRPr sz="5800"/>
          </a:p>
        </p:txBody>
      </p:sp>
      <p:sp>
        <p:nvSpPr>
          <p:cNvPr id="529" name="Google Shape;529;g1214ae62313_0_46"/>
          <p:cNvSpPr txBox="1"/>
          <p:nvPr>
            <p:ph idx="1" type="body"/>
          </p:nvPr>
        </p:nvSpPr>
        <p:spPr>
          <a:xfrm>
            <a:off x="762000" y="2300200"/>
            <a:ext cx="11480700" cy="66912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accent2"/>
                </a:solidFill>
              </a:rPr>
              <a:t>Idea of the algorithm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We have a graph G = ( V , E ). For any v ∈ V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We look at the set of </a:t>
            </a:r>
            <a:r>
              <a:rPr lang="en-US">
                <a:solidFill>
                  <a:schemeClr val="accent5"/>
                </a:solidFill>
              </a:rPr>
              <a:t>colors</a:t>
            </a:r>
            <a:r>
              <a:rPr lang="en-US"/>
              <a:t> already assigned to the neighbors of v.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We deduce the </a:t>
            </a:r>
            <a:r>
              <a:rPr lang="en-US">
                <a:solidFill>
                  <a:schemeClr val="accent2"/>
                </a:solidFill>
              </a:rPr>
              <a:t>smallest</a:t>
            </a:r>
            <a:r>
              <a:rPr lang="en-US"/>
              <a:t> natural number that does not belong to this 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We assign this </a:t>
            </a:r>
            <a:r>
              <a:rPr lang="en-US">
                <a:solidFill>
                  <a:schemeClr val="accent5"/>
                </a:solidFill>
              </a:rPr>
              <a:t>color</a:t>
            </a:r>
            <a:r>
              <a:rPr lang="en-US"/>
              <a:t> to v.</a:t>
            </a:r>
            <a:endParaRPr/>
          </a:p>
        </p:txBody>
      </p:sp>
      <p:sp>
        <p:nvSpPr>
          <p:cNvPr id="530" name="Google Shape;530;g1214ae62313_0_46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214ae62313_0_53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Coloration of a graph with a greedy algorithm</a:t>
            </a:r>
            <a:endParaRPr sz="5800"/>
          </a:p>
        </p:txBody>
      </p:sp>
      <p:sp>
        <p:nvSpPr>
          <p:cNvPr id="536" name="Google Shape;536;g1214ae62313_0_53"/>
          <p:cNvSpPr txBox="1"/>
          <p:nvPr>
            <p:ph idx="1" type="body"/>
          </p:nvPr>
        </p:nvSpPr>
        <p:spPr>
          <a:xfrm>
            <a:off x="762000" y="2300200"/>
            <a:ext cx="11480700" cy="3174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2"/>
                </a:solidFill>
              </a:rPr>
              <a:t>Idea of the algorithm</a:t>
            </a:r>
            <a:endParaRPr b="1" sz="3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3000"/>
              <a:t>We have a graph G = ( V , E ). For any v ∈ V 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- We look at the set of </a:t>
            </a:r>
            <a:r>
              <a:rPr lang="en-US" sz="3000">
                <a:solidFill>
                  <a:schemeClr val="accent5"/>
                </a:solidFill>
              </a:rPr>
              <a:t>colors</a:t>
            </a:r>
            <a:r>
              <a:rPr lang="en-US" sz="3000"/>
              <a:t> already assigned to the neighbors of v.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- We deduce the </a:t>
            </a:r>
            <a:r>
              <a:rPr lang="en-US" sz="3000">
                <a:solidFill>
                  <a:schemeClr val="accent2"/>
                </a:solidFill>
              </a:rPr>
              <a:t>smallest</a:t>
            </a:r>
            <a:r>
              <a:rPr lang="en-US" sz="3000"/>
              <a:t> natural number that does not belong to this set.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- We assign this </a:t>
            </a:r>
            <a:r>
              <a:rPr lang="en-US" sz="3000">
                <a:solidFill>
                  <a:schemeClr val="accent5"/>
                </a:solidFill>
              </a:rPr>
              <a:t>color</a:t>
            </a:r>
            <a:r>
              <a:rPr lang="en-US" sz="3000"/>
              <a:t> to v.</a:t>
            </a:r>
            <a:endParaRPr sz="3000"/>
          </a:p>
        </p:txBody>
      </p:sp>
      <p:sp>
        <p:nvSpPr>
          <p:cNvPr id="537" name="Google Shape;537;g1214ae62313_0_53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g1214ae62313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262" y="5474200"/>
            <a:ext cx="8799573" cy="34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214ae62313_0_62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Coloration of a graph with a greedy algorithm</a:t>
            </a:r>
            <a:endParaRPr sz="5800"/>
          </a:p>
        </p:txBody>
      </p:sp>
      <p:sp>
        <p:nvSpPr>
          <p:cNvPr id="544" name="Google Shape;544;g1214ae62313_0_62"/>
          <p:cNvSpPr txBox="1"/>
          <p:nvPr>
            <p:ph idx="1" type="body"/>
          </p:nvPr>
        </p:nvSpPr>
        <p:spPr>
          <a:xfrm>
            <a:off x="762000" y="2300200"/>
            <a:ext cx="11480700" cy="3174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2"/>
                </a:solidFill>
              </a:rPr>
              <a:t>Idea of the algorithm</a:t>
            </a:r>
            <a:endParaRPr b="1" sz="3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3000"/>
              <a:t>We have a graph G = ( V , E ). For any v ∈ V 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- We look at the set of </a:t>
            </a:r>
            <a:r>
              <a:rPr lang="en-US" sz="3000">
                <a:solidFill>
                  <a:schemeClr val="accent5"/>
                </a:solidFill>
              </a:rPr>
              <a:t>colors</a:t>
            </a:r>
            <a:r>
              <a:rPr lang="en-US" sz="3000"/>
              <a:t> already assigned to the neighbors of v.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- We deduce the </a:t>
            </a:r>
            <a:r>
              <a:rPr lang="en-US" sz="3000">
                <a:solidFill>
                  <a:schemeClr val="accent2"/>
                </a:solidFill>
              </a:rPr>
              <a:t>smallest</a:t>
            </a:r>
            <a:r>
              <a:rPr lang="en-US" sz="3000"/>
              <a:t> natural number that does not belong to this set.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- We assign this </a:t>
            </a:r>
            <a:r>
              <a:rPr lang="en-US" sz="3000">
                <a:solidFill>
                  <a:schemeClr val="accent5"/>
                </a:solidFill>
              </a:rPr>
              <a:t>color</a:t>
            </a:r>
            <a:r>
              <a:rPr lang="en-US" sz="3000"/>
              <a:t> to v.</a:t>
            </a:r>
            <a:endParaRPr sz="3000"/>
          </a:p>
        </p:txBody>
      </p:sp>
      <p:sp>
        <p:nvSpPr>
          <p:cNvPr id="545" name="Google Shape;545;g1214ae62313_0_62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g1214ae62313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275" y="5474200"/>
            <a:ext cx="8818256" cy="34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762000" y="2549850"/>
            <a:ext cx="11480700" cy="6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i="1" lang="en-US"/>
              <a:t>V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set of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lang="en-US"/>
              <a:t>(a.k.a. “vertices”)</a:t>
            </a:r>
            <a:br>
              <a:rPr b="0" lang="en-US"/>
            </a:br>
            <a:r>
              <a:rPr i="1" lang="en-US"/>
              <a:t>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set of </a:t>
            </a:r>
            <a:r>
              <a:rPr b="1" i="0" lang="en-US" sz="4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edges</a:t>
            </a:r>
            <a:endParaRPr b="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0" lang="en-US"/>
              <a:t>Usually </a:t>
            </a:r>
            <a:r>
              <a:rPr b="0" lang="en-US">
                <a:solidFill>
                  <a:schemeClr val="accent2"/>
                </a:solidFill>
              </a:rPr>
              <a:t>nodes</a:t>
            </a:r>
            <a:r>
              <a:rPr b="0" lang="en-US"/>
              <a:t> are denoted with </a:t>
            </a:r>
            <a:r>
              <a:rPr b="0" i="1" lang="en-US"/>
              <a:t>u</a:t>
            </a:r>
            <a:r>
              <a:rPr b="0" lang="en-US"/>
              <a:t>, </a:t>
            </a:r>
            <a:r>
              <a:rPr b="0" i="1" lang="en-US"/>
              <a:t>v</a:t>
            </a:r>
            <a:br>
              <a:rPr b="0" lang="en-US"/>
            </a:br>
            <a:r>
              <a:rPr b="0" lang="en-US"/>
              <a:t>(if more </a:t>
            </a:r>
            <a:r>
              <a:rPr b="0" lang="en-US">
                <a:solidFill>
                  <a:schemeClr val="accent2"/>
                </a:solidFill>
              </a:rPr>
              <a:t>nodes</a:t>
            </a:r>
            <a:r>
              <a:rPr b="0" lang="en-US"/>
              <a:t> needed: </a:t>
            </a:r>
            <a:r>
              <a:rPr b="0" i="1" lang="en-US"/>
              <a:t>s</a:t>
            </a:r>
            <a:r>
              <a:rPr b="0" lang="en-US"/>
              <a:t>, </a:t>
            </a:r>
            <a:r>
              <a:rPr b="0" i="1" lang="en-US"/>
              <a:t>t</a:t>
            </a:r>
            <a:r>
              <a:rPr b="0" lang="en-US"/>
              <a:t>, </a:t>
            </a:r>
            <a:r>
              <a:rPr b="0" i="1" lang="en-US"/>
              <a:t>u</a:t>
            </a:r>
            <a:r>
              <a:rPr b="0" lang="en-US"/>
              <a:t>, </a:t>
            </a:r>
            <a:r>
              <a:rPr b="0" i="1" lang="en-US"/>
              <a:t>v</a:t>
            </a:r>
            <a:r>
              <a:rPr b="0" lang="en-US"/>
              <a:t>, </a:t>
            </a:r>
            <a:r>
              <a:rPr b="0" i="1" lang="en-US"/>
              <a:t>u</a:t>
            </a:r>
            <a:r>
              <a:rPr b="0" lang="en-US"/>
              <a:t>’, </a:t>
            </a:r>
            <a:r>
              <a:rPr b="0" i="1" lang="en-US"/>
              <a:t>v</a:t>
            </a:r>
            <a:r>
              <a:rPr b="0" lang="en-US"/>
              <a:t>’, </a:t>
            </a:r>
            <a:r>
              <a:rPr b="0" i="1" lang="en-US"/>
              <a:t>v</a:t>
            </a:r>
            <a:r>
              <a:rPr b="0" baseline="-25000" lang="en-US"/>
              <a:t>1</a:t>
            </a:r>
            <a:r>
              <a:rPr b="0" lang="en-US"/>
              <a:t>, </a:t>
            </a:r>
            <a:r>
              <a:rPr b="0" i="1" lang="en-US"/>
              <a:t>v</a:t>
            </a:r>
            <a:r>
              <a:rPr b="0" baseline="-25000" lang="en-US"/>
              <a:t>2</a:t>
            </a:r>
            <a:r>
              <a:rPr b="0" lang="en-US"/>
              <a:t>, etc.),</a:t>
            </a:r>
            <a:br>
              <a:rPr b="0" lang="en-US"/>
            </a:br>
            <a:r>
              <a:rPr b="0" lang="en-US">
                <a:solidFill>
                  <a:schemeClr val="accent1"/>
                </a:solidFill>
              </a:rPr>
              <a:t>edges</a:t>
            </a:r>
            <a:r>
              <a:rPr b="0" lang="en-US"/>
              <a:t> are denoted with </a:t>
            </a:r>
            <a:r>
              <a:rPr b="0" i="1" lang="en-US"/>
              <a:t>e</a:t>
            </a:r>
            <a:r>
              <a:rPr b="0" lang="en-US"/>
              <a:t>, </a:t>
            </a:r>
            <a:r>
              <a:rPr b="0" i="1" lang="en-US"/>
              <a:t>e</a:t>
            </a:r>
            <a:r>
              <a:rPr b="0" lang="en-US"/>
              <a:t>’, </a:t>
            </a:r>
            <a:r>
              <a:rPr b="0" i="1" lang="en-US"/>
              <a:t>e</a:t>
            </a:r>
            <a:r>
              <a:rPr b="0" baseline="-25000" lang="en-US"/>
              <a:t>1</a:t>
            </a:r>
            <a:r>
              <a:rPr b="0" lang="en-US"/>
              <a:t>, </a:t>
            </a:r>
            <a:r>
              <a:rPr b="0" i="1" lang="en-US"/>
              <a:t>e</a:t>
            </a:r>
            <a:r>
              <a:rPr b="0" baseline="-25000" lang="en-US"/>
              <a:t>2</a:t>
            </a:r>
            <a:r>
              <a:rPr b="0" lang="en-US"/>
              <a:t>, etc.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0" lang="en-US"/>
              <a:t>Convention:  </a:t>
            </a:r>
            <a:r>
              <a:rPr b="0" i="1" lang="en-US"/>
              <a:t>n</a:t>
            </a:r>
            <a:r>
              <a:rPr b="0" lang="en-US"/>
              <a:t> = |</a:t>
            </a:r>
            <a:r>
              <a:rPr b="0" i="1" lang="en-US"/>
              <a:t>V</a:t>
            </a:r>
            <a:r>
              <a:rPr b="0" lang="en-US"/>
              <a:t>|,  </a:t>
            </a:r>
            <a:r>
              <a:rPr b="0" i="1" lang="en-US"/>
              <a:t>m</a:t>
            </a:r>
            <a:r>
              <a:rPr b="0" lang="en-US"/>
              <a:t> = |</a:t>
            </a:r>
            <a:r>
              <a:rPr b="0" i="1" lang="en-US"/>
              <a:t>E</a:t>
            </a:r>
            <a:r>
              <a:rPr b="0" lang="en-US"/>
              <a:t>|</a:t>
            </a:r>
            <a:endParaRPr/>
          </a:p>
        </p:txBody>
      </p:sp>
      <p:sp>
        <p:nvSpPr>
          <p:cNvPr id="132" name="Google Shape;132;p19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200">
                <a:solidFill>
                  <a:schemeClr val="dk2"/>
                </a:solidFill>
              </a:rPr>
              <a:t>Graph G = (V, E)</a:t>
            </a:r>
            <a:endParaRPr sz="7600"/>
          </a:p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214ae62313_0_78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Coloration of a graph with a greedy algorithm</a:t>
            </a:r>
            <a:endParaRPr sz="5800"/>
          </a:p>
        </p:txBody>
      </p:sp>
      <p:sp>
        <p:nvSpPr>
          <p:cNvPr id="552" name="Google Shape;552;g1214ae62313_0_78"/>
          <p:cNvSpPr txBox="1"/>
          <p:nvPr>
            <p:ph idx="1" type="body"/>
          </p:nvPr>
        </p:nvSpPr>
        <p:spPr>
          <a:xfrm>
            <a:off x="762000" y="2300200"/>
            <a:ext cx="11480700" cy="3174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2"/>
                </a:solidFill>
              </a:rPr>
              <a:t>Idea of the algorithm</a:t>
            </a:r>
            <a:endParaRPr b="1" sz="3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3000"/>
              <a:t>We have a graph G = ( V , E ). For any v ∈ V 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- We look at the set of </a:t>
            </a:r>
            <a:r>
              <a:rPr lang="en-US" sz="3000">
                <a:solidFill>
                  <a:schemeClr val="accent5"/>
                </a:solidFill>
              </a:rPr>
              <a:t>colors</a:t>
            </a:r>
            <a:r>
              <a:rPr lang="en-US" sz="3000"/>
              <a:t> already assigned to the neighbors of v.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- We deduce the </a:t>
            </a:r>
            <a:r>
              <a:rPr lang="en-US" sz="3000">
                <a:solidFill>
                  <a:schemeClr val="accent2"/>
                </a:solidFill>
              </a:rPr>
              <a:t>smallest</a:t>
            </a:r>
            <a:r>
              <a:rPr lang="en-US" sz="3000"/>
              <a:t> natural number that does not belong to this set.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- We assign this </a:t>
            </a:r>
            <a:r>
              <a:rPr lang="en-US" sz="3000">
                <a:solidFill>
                  <a:schemeClr val="accent5"/>
                </a:solidFill>
              </a:rPr>
              <a:t>color</a:t>
            </a:r>
            <a:r>
              <a:rPr lang="en-US" sz="3000"/>
              <a:t> to v.</a:t>
            </a:r>
            <a:endParaRPr sz="3000"/>
          </a:p>
        </p:txBody>
      </p:sp>
      <p:sp>
        <p:nvSpPr>
          <p:cNvPr id="553" name="Google Shape;553;g1214ae62313_0_78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g1214ae62313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550" y="5474200"/>
            <a:ext cx="8965000" cy="34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214ae62313_0_70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Coloration of a graph with a greedy algorithm</a:t>
            </a:r>
            <a:endParaRPr sz="5800"/>
          </a:p>
        </p:txBody>
      </p:sp>
      <p:sp>
        <p:nvSpPr>
          <p:cNvPr id="560" name="Google Shape;560;g1214ae62313_0_70"/>
          <p:cNvSpPr txBox="1"/>
          <p:nvPr>
            <p:ph idx="1" type="body"/>
          </p:nvPr>
        </p:nvSpPr>
        <p:spPr>
          <a:xfrm>
            <a:off x="762000" y="2300200"/>
            <a:ext cx="11480700" cy="3174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2"/>
                </a:solidFill>
              </a:rPr>
              <a:t>Idea of the algorithm</a:t>
            </a:r>
            <a:endParaRPr b="1" sz="3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3000"/>
              <a:t>We have a graph G = ( V , E ). For any v ∈ V 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- We look at the set of </a:t>
            </a:r>
            <a:r>
              <a:rPr lang="en-US" sz="3000">
                <a:solidFill>
                  <a:schemeClr val="accent5"/>
                </a:solidFill>
              </a:rPr>
              <a:t>colors</a:t>
            </a:r>
            <a:r>
              <a:rPr lang="en-US" sz="3000"/>
              <a:t> already assigned to the neighbors of v.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- We deduce the </a:t>
            </a:r>
            <a:r>
              <a:rPr lang="en-US" sz="3000">
                <a:solidFill>
                  <a:schemeClr val="accent2"/>
                </a:solidFill>
              </a:rPr>
              <a:t>smallest</a:t>
            </a:r>
            <a:r>
              <a:rPr lang="en-US" sz="3000"/>
              <a:t> natural number that does not belong to this set.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- We assign this </a:t>
            </a:r>
            <a:r>
              <a:rPr lang="en-US" sz="3000">
                <a:solidFill>
                  <a:schemeClr val="accent5"/>
                </a:solidFill>
              </a:rPr>
              <a:t>color</a:t>
            </a:r>
            <a:r>
              <a:rPr lang="en-US" sz="3000"/>
              <a:t> to v.</a:t>
            </a:r>
            <a:endParaRPr sz="3000"/>
          </a:p>
        </p:txBody>
      </p:sp>
      <p:sp>
        <p:nvSpPr>
          <p:cNvPr id="561" name="Google Shape;561;g1214ae62313_0_70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Google Shape;562;g1214ae62313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550" y="5474200"/>
            <a:ext cx="8916900" cy="34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14ae62313_0_86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Coloration of a graph with a greedy algorithm</a:t>
            </a:r>
            <a:endParaRPr sz="5800"/>
          </a:p>
        </p:txBody>
      </p:sp>
      <p:sp>
        <p:nvSpPr>
          <p:cNvPr id="568" name="Google Shape;568;g1214ae62313_0_86"/>
          <p:cNvSpPr txBox="1"/>
          <p:nvPr>
            <p:ph idx="1" type="body"/>
          </p:nvPr>
        </p:nvSpPr>
        <p:spPr>
          <a:xfrm>
            <a:off x="762000" y="2300200"/>
            <a:ext cx="11480700" cy="3174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2"/>
                </a:solidFill>
              </a:rPr>
              <a:t>Idea of the algorithm</a:t>
            </a:r>
            <a:endParaRPr b="1" sz="3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3000"/>
              <a:t>We have a graph G = ( V , E ). For any v ∈ V 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- We look at the set of </a:t>
            </a:r>
            <a:r>
              <a:rPr lang="en-US" sz="3000">
                <a:solidFill>
                  <a:schemeClr val="accent5"/>
                </a:solidFill>
              </a:rPr>
              <a:t>colors</a:t>
            </a:r>
            <a:r>
              <a:rPr lang="en-US" sz="3000"/>
              <a:t> already assigned to the neighbors of v.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- We deduce the </a:t>
            </a:r>
            <a:r>
              <a:rPr lang="en-US" sz="3000">
                <a:solidFill>
                  <a:schemeClr val="accent2"/>
                </a:solidFill>
              </a:rPr>
              <a:t>smallest</a:t>
            </a:r>
            <a:r>
              <a:rPr lang="en-US" sz="3000"/>
              <a:t> natural number that does not belong to this set.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- We assign this </a:t>
            </a:r>
            <a:r>
              <a:rPr lang="en-US" sz="3000">
                <a:solidFill>
                  <a:schemeClr val="accent5"/>
                </a:solidFill>
              </a:rPr>
              <a:t>color</a:t>
            </a:r>
            <a:r>
              <a:rPr lang="en-US" sz="3000"/>
              <a:t> to v.</a:t>
            </a:r>
            <a:endParaRPr sz="3000"/>
          </a:p>
        </p:txBody>
      </p:sp>
      <p:sp>
        <p:nvSpPr>
          <p:cNvPr id="569" name="Google Shape;569;g1214ae62313_0_86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g1214ae62313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251" y="5313725"/>
            <a:ext cx="8736275" cy="34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214ae62313_0_94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Coloration of a graph with a greedy algorithm</a:t>
            </a:r>
            <a:endParaRPr sz="5800"/>
          </a:p>
        </p:txBody>
      </p:sp>
      <p:sp>
        <p:nvSpPr>
          <p:cNvPr id="576" name="Google Shape;576;g1214ae62313_0_94"/>
          <p:cNvSpPr txBox="1"/>
          <p:nvPr>
            <p:ph idx="1" type="body"/>
          </p:nvPr>
        </p:nvSpPr>
        <p:spPr>
          <a:xfrm>
            <a:off x="762000" y="2300200"/>
            <a:ext cx="11480700" cy="3174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2"/>
                </a:solidFill>
              </a:rPr>
              <a:t>Idea of the algorithm</a:t>
            </a:r>
            <a:endParaRPr b="1" sz="3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3000"/>
              <a:t>We have a graph G = ( V , E ). For any v ∈ V 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- We look at the set of </a:t>
            </a:r>
            <a:r>
              <a:rPr lang="en-US" sz="3000">
                <a:solidFill>
                  <a:schemeClr val="accent5"/>
                </a:solidFill>
              </a:rPr>
              <a:t>colors</a:t>
            </a:r>
            <a:r>
              <a:rPr lang="en-US" sz="3000"/>
              <a:t> already assigned to the neighbors of v.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- We deduce the </a:t>
            </a:r>
            <a:r>
              <a:rPr lang="en-US" sz="3000">
                <a:solidFill>
                  <a:schemeClr val="accent2"/>
                </a:solidFill>
              </a:rPr>
              <a:t>smallest</a:t>
            </a:r>
            <a:r>
              <a:rPr lang="en-US" sz="3000"/>
              <a:t> natural number that does not belong to this set.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- We assign this </a:t>
            </a:r>
            <a:r>
              <a:rPr lang="en-US" sz="3000">
                <a:solidFill>
                  <a:schemeClr val="accent5"/>
                </a:solidFill>
              </a:rPr>
              <a:t>color</a:t>
            </a:r>
            <a:r>
              <a:rPr lang="en-US" sz="3000"/>
              <a:t> to v.</a:t>
            </a:r>
            <a:endParaRPr sz="3000"/>
          </a:p>
        </p:txBody>
      </p:sp>
      <p:sp>
        <p:nvSpPr>
          <p:cNvPr id="577" name="Google Shape;577;g1214ae62313_0_94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8" name="Google Shape;578;g1214ae62313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374" y="5474200"/>
            <a:ext cx="8782050" cy="34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214ae62313_0_102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Reminders about tree</a:t>
            </a:r>
            <a:endParaRPr/>
          </a:p>
        </p:txBody>
      </p:sp>
      <p:sp>
        <p:nvSpPr>
          <p:cNvPr id="584" name="Google Shape;584;g1214ae62313_0_102"/>
          <p:cNvSpPr txBox="1"/>
          <p:nvPr>
            <p:ph idx="1" type="body"/>
          </p:nvPr>
        </p:nvSpPr>
        <p:spPr>
          <a:xfrm>
            <a:off x="762000" y="2442850"/>
            <a:ext cx="11480700" cy="65487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 </a:t>
            </a:r>
            <a:r>
              <a:rPr lang="en-US">
                <a:solidFill>
                  <a:schemeClr val="accent2"/>
                </a:solidFill>
              </a:rPr>
              <a:t>tree</a:t>
            </a:r>
            <a:r>
              <a:rPr lang="en-US"/>
              <a:t> is a connected graph without </a:t>
            </a:r>
            <a:r>
              <a:rPr lang="en-US">
                <a:solidFill>
                  <a:schemeClr val="accent5"/>
                </a:solidFill>
              </a:rPr>
              <a:t>cycle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/>
              <a:t>Be careful, the notion is different from the trees usually used in algo: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/>
              <a:t>- No arity constraint ;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/>
              <a:t>- No notion of root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accent5"/>
                </a:solidFill>
              </a:rPr>
              <a:t>Properties</a:t>
            </a:r>
            <a:endParaRPr b="1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Between two given </a:t>
            </a:r>
            <a:r>
              <a:rPr lang="en-US">
                <a:solidFill>
                  <a:schemeClr val="accent1"/>
                </a:solidFill>
              </a:rPr>
              <a:t>vertices</a:t>
            </a:r>
            <a:r>
              <a:rPr lang="en-US"/>
              <a:t> of a tree, there is always exactly an (elementary) chain;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A tree with n </a:t>
            </a:r>
            <a:r>
              <a:rPr lang="en-US">
                <a:solidFill>
                  <a:schemeClr val="accent1"/>
                </a:solidFill>
              </a:rPr>
              <a:t>vertices</a:t>
            </a:r>
            <a:r>
              <a:rPr lang="en-US"/>
              <a:t> has n - 1 </a:t>
            </a:r>
            <a:r>
              <a:rPr lang="en-US">
                <a:solidFill>
                  <a:schemeClr val="accent1"/>
                </a:solidFill>
              </a:rPr>
              <a:t>edges</a:t>
            </a:r>
            <a:r>
              <a:rPr lang="en-US"/>
              <a:t>.</a:t>
            </a:r>
            <a:endParaRPr/>
          </a:p>
        </p:txBody>
      </p:sp>
      <p:sp>
        <p:nvSpPr>
          <p:cNvPr id="585" name="Google Shape;585;g1214ae62313_0_102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214ae62313_0_109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Spanning Tree</a:t>
            </a:r>
            <a:endParaRPr/>
          </a:p>
        </p:txBody>
      </p:sp>
      <p:sp>
        <p:nvSpPr>
          <p:cNvPr id="591" name="Google Shape;591;g1214ae62313_0_109"/>
          <p:cNvSpPr txBox="1"/>
          <p:nvPr>
            <p:ph idx="1" type="body"/>
          </p:nvPr>
        </p:nvSpPr>
        <p:spPr>
          <a:xfrm>
            <a:off x="762050" y="2639000"/>
            <a:ext cx="11480700" cy="6334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 </a:t>
            </a:r>
            <a:r>
              <a:rPr lang="en-US">
                <a:solidFill>
                  <a:schemeClr val="accent3"/>
                </a:solidFill>
              </a:rPr>
              <a:t>subgraph</a:t>
            </a:r>
            <a:r>
              <a:rPr lang="en-US"/>
              <a:t> of G is said to be </a:t>
            </a:r>
            <a:r>
              <a:rPr lang="en-US">
                <a:solidFill>
                  <a:schemeClr val="accent5"/>
                </a:solidFill>
              </a:rPr>
              <a:t>covering</a:t>
            </a:r>
            <a:r>
              <a:rPr lang="en-US"/>
              <a:t> if it contains all vertices of G.</a:t>
            </a:r>
            <a:endParaRPr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/>
              <a:t>Be careful, a covering subgraph is not necessarily connected.</a:t>
            </a:r>
            <a:endParaRPr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1214ae62313_0_109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214ae62313_0_117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Spanning Tree</a:t>
            </a:r>
            <a:endParaRPr/>
          </a:p>
        </p:txBody>
      </p:sp>
      <p:sp>
        <p:nvSpPr>
          <p:cNvPr id="598" name="Google Shape;598;g1214ae62313_0_117"/>
          <p:cNvSpPr txBox="1"/>
          <p:nvPr>
            <p:ph idx="1" type="body"/>
          </p:nvPr>
        </p:nvSpPr>
        <p:spPr>
          <a:xfrm>
            <a:off x="762050" y="2639000"/>
            <a:ext cx="11480700" cy="6334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3000"/>
              <a:t>A </a:t>
            </a:r>
            <a:r>
              <a:rPr lang="en-US" sz="3000">
                <a:solidFill>
                  <a:schemeClr val="accent3"/>
                </a:solidFill>
              </a:rPr>
              <a:t>subgraph</a:t>
            </a:r>
            <a:r>
              <a:rPr lang="en-US" sz="3000"/>
              <a:t> of G is said to be </a:t>
            </a:r>
            <a:r>
              <a:rPr lang="en-US" sz="3000">
                <a:solidFill>
                  <a:schemeClr val="accent5"/>
                </a:solidFill>
              </a:rPr>
              <a:t>covering</a:t>
            </a:r>
            <a:r>
              <a:rPr lang="en-US" sz="3000"/>
              <a:t> if it contains all vertices of G.</a:t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3000"/>
              <a:t>Be careful, a covering subgraph is not necessarily connected.</a:t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1214ae62313_0_117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g1214ae62313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771" y="4671750"/>
            <a:ext cx="5685275" cy="33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214ae62313_0_124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Spanning Tree</a:t>
            </a:r>
            <a:endParaRPr/>
          </a:p>
        </p:txBody>
      </p:sp>
      <p:sp>
        <p:nvSpPr>
          <p:cNvPr id="606" name="Google Shape;606;g1214ae62313_0_124"/>
          <p:cNvSpPr txBox="1"/>
          <p:nvPr>
            <p:ph idx="1" type="body"/>
          </p:nvPr>
        </p:nvSpPr>
        <p:spPr>
          <a:xfrm>
            <a:off x="762050" y="2639000"/>
            <a:ext cx="11480700" cy="6334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3000"/>
              <a:t>A </a:t>
            </a:r>
            <a:r>
              <a:rPr lang="en-US" sz="3000">
                <a:solidFill>
                  <a:schemeClr val="accent3"/>
                </a:solidFill>
              </a:rPr>
              <a:t>subgraph</a:t>
            </a:r>
            <a:r>
              <a:rPr lang="en-US" sz="3000"/>
              <a:t> of G is said to be </a:t>
            </a:r>
            <a:r>
              <a:rPr lang="en-US" sz="3000">
                <a:solidFill>
                  <a:schemeClr val="accent5"/>
                </a:solidFill>
              </a:rPr>
              <a:t>covering</a:t>
            </a:r>
            <a:r>
              <a:rPr lang="en-US" sz="3000"/>
              <a:t> if it contains all vertices of G.</a:t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3000"/>
              <a:t>Be careful, a covering subgraph is not necessarily connected.</a:t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1214ae62313_0_124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8" name="Google Shape;608;g1214ae62313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451" y="4546400"/>
            <a:ext cx="6809900" cy="40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214ae62313_0_132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Spanning Tree</a:t>
            </a:r>
            <a:endParaRPr/>
          </a:p>
        </p:txBody>
      </p:sp>
      <p:sp>
        <p:nvSpPr>
          <p:cNvPr id="614" name="Google Shape;614;g1214ae62313_0_132"/>
          <p:cNvSpPr txBox="1"/>
          <p:nvPr>
            <p:ph idx="1" type="body"/>
          </p:nvPr>
        </p:nvSpPr>
        <p:spPr>
          <a:xfrm>
            <a:off x="762050" y="2639000"/>
            <a:ext cx="11480700" cy="6334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If A is a </a:t>
            </a:r>
            <a:r>
              <a:rPr b="1" lang="en-US" sz="3000">
                <a:solidFill>
                  <a:schemeClr val="accent2"/>
                </a:solidFill>
              </a:rPr>
              <a:t>spanning subgraph</a:t>
            </a:r>
            <a:r>
              <a:rPr lang="en-US" sz="3000"/>
              <a:t> of a graph G with V vertices the following characterizations are equivalent:</a:t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- A is a </a:t>
            </a:r>
            <a:r>
              <a:rPr lang="en-US" sz="3000">
                <a:solidFill>
                  <a:schemeClr val="accent1"/>
                </a:solidFill>
              </a:rPr>
              <a:t>spanning tree</a:t>
            </a:r>
            <a:r>
              <a:rPr lang="en-US" sz="3000"/>
              <a:t> of G ;</a:t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- A is </a:t>
            </a:r>
            <a:r>
              <a:rPr lang="en-US" sz="3000">
                <a:solidFill>
                  <a:schemeClr val="accent1"/>
                </a:solidFill>
              </a:rPr>
              <a:t>cycle-free</a:t>
            </a:r>
            <a:r>
              <a:rPr lang="en-US" sz="3000"/>
              <a:t> and has </a:t>
            </a:r>
            <a:r>
              <a:rPr lang="en-US" sz="3000">
                <a:solidFill>
                  <a:schemeClr val="accent1"/>
                </a:solidFill>
              </a:rPr>
              <a:t>V - 1</a:t>
            </a:r>
            <a:r>
              <a:rPr lang="en-US" sz="3000"/>
              <a:t> edges;</a:t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- A is </a:t>
            </a:r>
            <a:r>
              <a:rPr lang="en-US" sz="3000">
                <a:solidFill>
                  <a:schemeClr val="accent1"/>
                </a:solidFill>
              </a:rPr>
              <a:t>connected</a:t>
            </a:r>
            <a:endParaRPr sz="3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- We cannot add an edge to A without creating a </a:t>
            </a:r>
            <a:r>
              <a:rPr lang="en-US" sz="3000">
                <a:solidFill>
                  <a:schemeClr val="accent1"/>
                </a:solidFill>
              </a:rPr>
              <a:t>cycle</a:t>
            </a:r>
            <a:r>
              <a:rPr lang="en-US" sz="3000"/>
              <a:t>;</a:t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3000"/>
              <a:t>- We cannot remove an edge from A without breaking its </a:t>
            </a:r>
            <a:r>
              <a:rPr lang="en-US" sz="3000">
                <a:solidFill>
                  <a:schemeClr val="accent1"/>
                </a:solidFill>
              </a:rPr>
              <a:t>connectedness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615" name="Google Shape;615;g1214ae62313_0_132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214ae62313_0_140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Spanning Tree in a weighted graph</a:t>
            </a:r>
            <a:endParaRPr/>
          </a:p>
        </p:txBody>
      </p:sp>
      <p:sp>
        <p:nvSpPr>
          <p:cNvPr id="621" name="Google Shape;621;g1214ae62313_0_140"/>
          <p:cNvSpPr txBox="1"/>
          <p:nvPr>
            <p:ph idx="1" type="body"/>
          </p:nvPr>
        </p:nvSpPr>
        <p:spPr>
          <a:xfrm>
            <a:off x="762050" y="2639000"/>
            <a:ext cx="11480700" cy="6334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accent2"/>
                </a:solidFill>
              </a:rPr>
              <a:t>Minimum weight spanning tree</a:t>
            </a:r>
            <a:endParaRPr b="1" sz="3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3000"/>
              <a:t>The weight of a subgraph is the </a:t>
            </a:r>
            <a:r>
              <a:rPr lang="en-US" sz="3000">
                <a:solidFill>
                  <a:schemeClr val="accent1"/>
                </a:solidFill>
              </a:rPr>
              <a:t>sum</a:t>
            </a:r>
            <a:r>
              <a:rPr lang="en-US" sz="3000"/>
              <a:t> of the weights of the edges. We are looking for a minimal weight spanning tree (MST).</a:t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1214ae62313_0_140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3" name="Google Shape;623;g1214ae62313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450" y="4722025"/>
            <a:ext cx="7077899" cy="40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762050" y="2663425"/>
            <a:ext cx="11480700" cy="3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i="1" lang="en-US"/>
              <a:t>u</a:t>
            </a:r>
            <a:r>
              <a:rPr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i="1" lang="en-US"/>
              <a:t>v</a:t>
            </a:r>
            <a:r>
              <a:rPr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are </a:t>
            </a: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adjacent</a:t>
            </a:r>
            <a:r>
              <a:rPr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</a:t>
            </a:r>
            <a:br>
              <a:rPr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</a:t>
            </a:r>
            <a:r>
              <a:rPr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n-US"/>
              <a:t>u</a:t>
            </a:r>
            <a:r>
              <a:rPr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i="1" lang="en-US"/>
              <a:t>v</a:t>
            </a:r>
            <a:r>
              <a:rPr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are </a:t>
            </a: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neighbours</a:t>
            </a:r>
            <a:br>
              <a:rPr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there is an </a:t>
            </a:r>
            <a:r>
              <a:rPr b="1" i="0" lang="en-US" sz="4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</a:t>
            </a:r>
            <a:r>
              <a:rPr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{</a:t>
            </a:r>
            <a:r>
              <a:rPr i="1" lang="en-US"/>
              <a:t>u</a:t>
            </a:r>
            <a:r>
              <a:rPr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en-US"/>
              <a:t>v</a:t>
            </a:r>
            <a:r>
              <a:rPr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/>
          </a:p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200">
                <a:solidFill>
                  <a:schemeClr val="dk2"/>
                </a:solidFill>
              </a:rPr>
              <a:t>Graph G = (V, E)</a:t>
            </a:r>
            <a:endParaRPr sz="7600"/>
          </a:p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214ae62313_0_149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Spanning Tree in a weighted graph</a:t>
            </a:r>
            <a:endParaRPr/>
          </a:p>
        </p:txBody>
      </p:sp>
      <p:sp>
        <p:nvSpPr>
          <p:cNvPr id="629" name="Google Shape;629;g1214ae62313_0_149"/>
          <p:cNvSpPr txBox="1"/>
          <p:nvPr>
            <p:ph idx="1" type="body"/>
          </p:nvPr>
        </p:nvSpPr>
        <p:spPr>
          <a:xfrm>
            <a:off x="762050" y="2639000"/>
            <a:ext cx="11480700" cy="6334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2"/>
                </a:solidFill>
              </a:rPr>
              <a:t>Minimum weight spanning tree</a:t>
            </a:r>
            <a:endParaRPr b="1" sz="30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rPr lang="en-US" sz="3000"/>
              <a:t>The weight of a subgraph is the </a:t>
            </a:r>
            <a:r>
              <a:rPr lang="en-US" sz="3000">
                <a:solidFill>
                  <a:schemeClr val="accent1"/>
                </a:solidFill>
              </a:rPr>
              <a:t>sum</a:t>
            </a:r>
            <a:r>
              <a:rPr lang="en-US" sz="3000"/>
              <a:t> of the weights of the edges. We are looking for a minimal weight spanning tree (MST).</a:t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1214ae62313_0_149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1" name="Google Shape;631;g1214ae62313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913" y="5013175"/>
            <a:ext cx="7064974" cy="40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214ae62313_0_157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Prim’s Algorithm</a:t>
            </a:r>
            <a:endParaRPr/>
          </a:p>
        </p:txBody>
      </p:sp>
      <p:sp>
        <p:nvSpPr>
          <p:cNvPr id="637" name="Google Shape;637;g1214ae62313_0_157"/>
          <p:cNvSpPr txBox="1"/>
          <p:nvPr>
            <p:ph idx="1" type="body"/>
          </p:nvPr>
        </p:nvSpPr>
        <p:spPr>
          <a:xfrm>
            <a:off x="762050" y="2639000"/>
            <a:ext cx="11480700" cy="6334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1214ae62313_0_157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g1214ae62313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841" y="2743497"/>
            <a:ext cx="7953119" cy="5605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214ae62313_0_165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Prim’s Algorithm on an example</a:t>
            </a:r>
            <a:endParaRPr/>
          </a:p>
        </p:txBody>
      </p:sp>
      <p:sp>
        <p:nvSpPr>
          <p:cNvPr id="645" name="Google Shape;645;g1214ae62313_0_165"/>
          <p:cNvSpPr txBox="1"/>
          <p:nvPr>
            <p:ph idx="1" type="body"/>
          </p:nvPr>
        </p:nvSpPr>
        <p:spPr>
          <a:xfrm>
            <a:off x="762050" y="2639000"/>
            <a:ext cx="11480700" cy="6334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1214ae62313_0_165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7" name="Google Shape;647;g1214ae62313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403" y="3161225"/>
            <a:ext cx="6351997" cy="47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14ae62313_0_187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Prim’s Algorithm on an example</a:t>
            </a:r>
            <a:endParaRPr/>
          </a:p>
        </p:txBody>
      </p:sp>
      <p:sp>
        <p:nvSpPr>
          <p:cNvPr id="653" name="Google Shape;653;g1214ae62313_0_187"/>
          <p:cNvSpPr txBox="1"/>
          <p:nvPr>
            <p:ph idx="1" type="body"/>
          </p:nvPr>
        </p:nvSpPr>
        <p:spPr>
          <a:xfrm>
            <a:off x="762050" y="2639000"/>
            <a:ext cx="11480700" cy="6334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1214ae62313_0_187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g1214ae62313_0_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463" y="3026375"/>
            <a:ext cx="6085874" cy="45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214ae62313_0_195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Prim’s Algorithm on an example</a:t>
            </a:r>
            <a:endParaRPr/>
          </a:p>
        </p:txBody>
      </p:sp>
      <p:sp>
        <p:nvSpPr>
          <p:cNvPr id="661" name="Google Shape;661;g1214ae62313_0_195"/>
          <p:cNvSpPr txBox="1"/>
          <p:nvPr>
            <p:ph idx="1" type="body"/>
          </p:nvPr>
        </p:nvSpPr>
        <p:spPr>
          <a:xfrm>
            <a:off x="762050" y="2639000"/>
            <a:ext cx="11480700" cy="6334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1214ae62313_0_195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g1214ae62313_0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425" y="2820225"/>
            <a:ext cx="6149950" cy="44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14ae62313_0_203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Prim’s Algorithm on an example</a:t>
            </a:r>
            <a:endParaRPr/>
          </a:p>
        </p:txBody>
      </p:sp>
      <p:sp>
        <p:nvSpPr>
          <p:cNvPr id="669" name="Google Shape;669;g1214ae62313_0_203"/>
          <p:cNvSpPr txBox="1"/>
          <p:nvPr>
            <p:ph idx="1" type="body"/>
          </p:nvPr>
        </p:nvSpPr>
        <p:spPr>
          <a:xfrm>
            <a:off x="762050" y="2639000"/>
            <a:ext cx="11480700" cy="6334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1214ae62313_0_203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1" name="Google Shape;671;g1214ae62313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213" y="2751227"/>
            <a:ext cx="6318375" cy="45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214ae62313_0_211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Prim’s Algorithm on an example</a:t>
            </a:r>
            <a:endParaRPr/>
          </a:p>
        </p:txBody>
      </p:sp>
      <p:sp>
        <p:nvSpPr>
          <p:cNvPr id="677" name="Google Shape;677;g1214ae62313_0_211"/>
          <p:cNvSpPr txBox="1"/>
          <p:nvPr>
            <p:ph idx="1" type="body"/>
          </p:nvPr>
        </p:nvSpPr>
        <p:spPr>
          <a:xfrm>
            <a:off x="762050" y="2639000"/>
            <a:ext cx="11480700" cy="6334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1214ae62313_0_211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g1214ae62313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575" y="3104227"/>
            <a:ext cx="6185651" cy="449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14ae62313_0_219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Prim’s Algorithm on an example</a:t>
            </a:r>
            <a:endParaRPr/>
          </a:p>
        </p:txBody>
      </p:sp>
      <p:sp>
        <p:nvSpPr>
          <p:cNvPr id="685" name="Google Shape;685;g1214ae62313_0_219"/>
          <p:cNvSpPr txBox="1"/>
          <p:nvPr>
            <p:ph idx="1" type="body"/>
          </p:nvPr>
        </p:nvSpPr>
        <p:spPr>
          <a:xfrm>
            <a:off x="762050" y="2639000"/>
            <a:ext cx="11480700" cy="6334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1214ae62313_0_219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7" name="Google Shape;687;g1214ae62313_0_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738" y="2937850"/>
            <a:ext cx="6669325" cy="48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14ae62313_0_227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Prim’s Algorithm on an example</a:t>
            </a:r>
            <a:endParaRPr/>
          </a:p>
        </p:txBody>
      </p:sp>
      <p:sp>
        <p:nvSpPr>
          <p:cNvPr id="693" name="Google Shape;693;g1214ae62313_0_227"/>
          <p:cNvSpPr txBox="1"/>
          <p:nvPr>
            <p:ph idx="1" type="body"/>
          </p:nvPr>
        </p:nvSpPr>
        <p:spPr>
          <a:xfrm>
            <a:off x="762050" y="2639000"/>
            <a:ext cx="11480700" cy="6334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1214ae62313_0_227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5" name="Google Shape;695;g1214ae62313_0_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681" y="2925425"/>
            <a:ext cx="7229419" cy="52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14ae62313_0_241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chemeClr val="dk2"/>
                </a:solidFill>
              </a:rPr>
              <a:t>Is it a greedy algorithm ?</a:t>
            </a:r>
            <a:endParaRPr/>
          </a:p>
        </p:txBody>
      </p:sp>
      <p:sp>
        <p:nvSpPr>
          <p:cNvPr id="701" name="Google Shape;701;g1214ae62313_0_241"/>
          <p:cNvSpPr txBox="1"/>
          <p:nvPr>
            <p:ph idx="1" type="body"/>
          </p:nvPr>
        </p:nvSpPr>
        <p:spPr>
          <a:xfrm>
            <a:off x="755700" y="2567675"/>
            <a:ext cx="11480700" cy="6334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We find the characteristics of a </a:t>
            </a:r>
            <a:r>
              <a:rPr lang="en-US" sz="3700">
                <a:solidFill>
                  <a:schemeClr val="accent2"/>
                </a:solidFill>
              </a:rPr>
              <a:t>greedy</a:t>
            </a:r>
            <a:r>
              <a:rPr lang="en-US" sz="3700"/>
              <a:t> algorithm:</a:t>
            </a:r>
            <a:endParaRPr sz="3700"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◻"/>
            </a:pPr>
            <a:r>
              <a:rPr lang="en-US" sz="3700"/>
              <a:t>The constructed solution is a set (of edges) ;</a:t>
            </a:r>
            <a:endParaRPr sz="3700"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◻"/>
            </a:pPr>
            <a:r>
              <a:rPr lang="en-US" sz="3700"/>
              <a:t>The admissible solutions are covering trees;</a:t>
            </a:r>
            <a:endParaRPr sz="3700"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◻"/>
            </a:pPr>
            <a:r>
              <a:rPr lang="en-US" sz="3700"/>
              <a:t>We are looking for a solution of minimal total weight;</a:t>
            </a:r>
            <a:endParaRPr sz="3700"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◻"/>
            </a:pPr>
            <a:r>
              <a:rPr lang="en-US" sz="3700"/>
              <a:t>Prim's algorithm proceeds only by adding edges (and vertices) in A;</a:t>
            </a:r>
            <a:endParaRPr sz="3700"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◻"/>
            </a:pPr>
            <a:r>
              <a:rPr lang="en-US" sz="3700"/>
              <a:t>he choice of the next edge is based only on its weight.</a:t>
            </a:r>
            <a:endParaRPr sz="3700"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◻"/>
            </a:pPr>
            <a:r>
              <a:t/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The algorithm therefore has a cost in O(V × C )where C is the cost of choosing the next edge;</a:t>
            </a:r>
            <a:endParaRPr sz="3700"/>
          </a:p>
        </p:txBody>
      </p:sp>
      <p:sp>
        <p:nvSpPr>
          <p:cNvPr id="702" name="Google Shape;702;g1214ae62313_0_241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6" name="Google Shape;1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0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762000" y="273475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i="1" lang="en-US"/>
              <a:t>e</a:t>
            </a:r>
            <a:r>
              <a:rPr baseline="-25000" lang="en-US"/>
              <a:t>1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i="1" lang="en-US"/>
              <a:t>e</a:t>
            </a:r>
            <a:r>
              <a:rPr baseline="-25000" lang="en-US"/>
              <a:t>2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are “adjacent </a:t>
            </a:r>
            <a:r>
              <a:rPr b="1" i="0" lang="en-US" sz="4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edges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they share an endpoint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their intersection is non-empty</a:t>
            </a:r>
            <a:endParaRPr/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200">
                <a:solidFill>
                  <a:schemeClr val="dk2"/>
                </a:solidFill>
              </a:rPr>
              <a:t>Graph G = (V, E)</a:t>
            </a:r>
            <a:endParaRPr sz="7600"/>
          </a:p>
        </p:txBody>
      </p:sp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6"/>
          <p:cNvSpPr txBox="1"/>
          <p:nvPr>
            <p:ph idx="1" type="body"/>
          </p:nvPr>
        </p:nvSpPr>
        <p:spPr>
          <a:xfrm>
            <a:off x="762050" y="319835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❏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≈ graph:</a:t>
            </a:r>
            <a:r>
              <a:rPr b="0" lang="en-US"/>
              <a:t> node ≈ computer, edge ≈ link</a:t>
            </a:r>
            <a:endParaRPr/>
          </a:p>
          <a:p>
            <a:pPr indent="-381000" lvl="0" marL="5080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4200"/>
              <a:buFont typeface="Helvetica Neue"/>
              <a:buChar char="❏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 theory used to: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0" lang="en-US">
                <a:solidFill>
                  <a:schemeClr val="accent1"/>
                </a:solidFill>
              </a:rPr>
              <a:t>define</a:t>
            </a:r>
            <a:r>
              <a:rPr b="0" lang="en-US"/>
              <a:t>: model of computing,</a:t>
            </a:r>
            <a:br>
              <a:rPr b="0" lang="en-US"/>
            </a:br>
            <a:r>
              <a:rPr b="0" lang="en-US"/>
              <a:t>what we want to solve, what we assume …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0" lang="en-US">
                <a:solidFill>
                  <a:schemeClr val="accent1"/>
                </a:solidFill>
              </a:rPr>
              <a:t>prove</a:t>
            </a:r>
            <a:r>
              <a:rPr b="0" lang="en-US"/>
              <a:t>: correctness of algorithms,</a:t>
            </a:r>
            <a:br>
              <a:rPr b="0" lang="en-US"/>
            </a:br>
            <a:r>
              <a:rPr b="0" lang="en-US"/>
              <a:t>time complexity, impossibility results …</a:t>
            </a:r>
            <a:endParaRPr/>
          </a:p>
        </p:txBody>
      </p:sp>
      <p:sp>
        <p:nvSpPr>
          <p:cNvPr id="708" name="Google Shape;708;p66"/>
          <p:cNvSpPr txBox="1"/>
          <p:nvPr>
            <p:ph type="title"/>
          </p:nvPr>
        </p:nvSpPr>
        <p:spPr>
          <a:xfrm>
            <a:off x="762050" y="0"/>
            <a:ext cx="11480700" cy="18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800">
                <a:solidFill>
                  <a:schemeClr val="dk2"/>
                </a:solidFill>
              </a:rPr>
              <a:t>Graph theory and</a:t>
            </a:r>
            <a:endParaRPr sz="68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6800">
                <a:solidFill>
                  <a:schemeClr val="dk2"/>
                </a:solidFill>
              </a:rPr>
              <a:t>distributed algorithms</a:t>
            </a:r>
            <a:endParaRPr sz="6800">
              <a:solidFill>
                <a:schemeClr val="dk2"/>
              </a:solidFill>
            </a:endParaRPr>
          </a:p>
        </p:txBody>
      </p:sp>
      <p:sp>
        <p:nvSpPr>
          <p:cNvPr id="709" name="Google Shape;709;p66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20fa84032c_0_912"/>
          <p:cNvSpPr txBox="1"/>
          <p:nvPr>
            <p:ph type="ctrTitle"/>
          </p:nvPr>
        </p:nvSpPr>
        <p:spPr>
          <a:xfrm>
            <a:off x="975362" y="2869068"/>
            <a:ext cx="110541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225" lIns="144475" spcFirstLastPara="1" rIns="144475" wrap="square" tIns="722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90"/>
              <a:buFont typeface="Twentieth Century"/>
              <a:buNone/>
            </a:pPr>
            <a:r>
              <a:rPr lang="en-US" sz="7090">
                <a:solidFill>
                  <a:schemeClr val="dk2"/>
                </a:solidFill>
              </a:rPr>
              <a:t>Distributed Algorithm : Message Passing Model</a:t>
            </a:r>
            <a:endParaRPr sz="10300">
              <a:solidFill>
                <a:schemeClr val="dk2"/>
              </a:solidFill>
            </a:endParaRPr>
          </a:p>
        </p:txBody>
      </p:sp>
      <p:sp>
        <p:nvSpPr>
          <p:cNvPr id="716" name="Google Shape;716;g120fa84032c_0_912"/>
          <p:cNvSpPr txBox="1"/>
          <p:nvPr>
            <p:ph idx="1" type="subTitle"/>
          </p:nvPr>
        </p:nvSpPr>
        <p:spPr>
          <a:xfrm>
            <a:off x="4778060" y="16316676"/>
            <a:ext cx="13563600" cy="18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225" lIns="144475" spcFirstLastPara="1" rIns="144475" wrap="square" tIns="7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4100">
              <a:solidFill>
                <a:srgbClr val="FFFFFF"/>
              </a:solidFill>
            </a:endParaRPr>
          </a:p>
        </p:txBody>
      </p:sp>
      <p:sp>
        <p:nvSpPr>
          <p:cNvPr id="717" name="Google Shape;717;g120fa84032c_0_912"/>
          <p:cNvSpPr txBox="1"/>
          <p:nvPr>
            <p:ph idx="12" type="sldNum"/>
          </p:nvPr>
        </p:nvSpPr>
        <p:spPr>
          <a:xfrm>
            <a:off x="11379200" y="325120"/>
            <a:ext cx="1192200" cy="542100"/>
          </a:xfrm>
          <a:prstGeom prst="rect">
            <a:avLst/>
          </a:prstGeom>
        </p:spPr>
        <p:txBody>
          <a:bodyPr anchorCtr="0" anchor="ctr" bIns="72225" lIns="144475" spcFirstLastPara="1" rIns="144475" wrap="square" tIns="722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20fa84032c_0_1128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6300"/>
              <a:buFont typeface="Twentieth Century"/>
              <a:buNone/>
            </a:pPr>
            <a:r>
              <a:rPr b="0" i="0" lang="en-US" sz="63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Message-Passing Model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4" name="Google Shape;724;g120fa84032c_0_1128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725" name="Google Shape;725;g120fa84032c_0_1128"/>
          <p:cNvSpPr txBox="1"/>
          <p:nvPr>
            <p:ph idx="1" type="body"/>
          </p:nvPr>
        </p:nvSpPr>
        <p:spPr>
          <a:xfrm>
            <a:off x="320604" y="2059093"/>
            <a:ext cx="12467700" cy="6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◻"/>
            </a:pPr>
            <a:r>
              <a:rPr b="0" i="0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a message-passing system, processors communicate by sending messages over communication channels, where each channel provides a bidirectional connection between two specific processors.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◻"/>
            </a:pPr>
            <a:r>
              <a:rPr b="0" i="0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pattern of connections provided by the channels describes the </a:t>
            </a:r>
            <a:r>
              <a:rPr b="1" i="0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topology</a:t>
            </a:r>
            <a:r>
              <a:rPr b="0" i="0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of the system.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◻"/>
            </a:pPr>
            <a:r>
              <a:rPr b="0" i="0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topology is represented by an undirected graph in which 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🞑"/>
            </a:pP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each node represents a processor and 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🞑"/>
            </a:pP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 edge exists between two nodes if and only if there is a communication channel between the corresponding processors.</a:t>
            </a:r>
            <a:endParaRPr/>
          </a:p>
        </p:txBody>
      </p:sp>
      <p:sp>
        <p:nvSpPr>
          <p:cNvPr id="726" name="Google Shape;726;g120fa84032c_0_1128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0fa84032c_0_1135"/>
          <p:cNvSpPr txBox="1"/>
          <p:nvPr>
            <p:ph type="title"/>
          </p:nvPr>
        </p:nvSpPr>
        <p:spPr>
          <a:xfrm>
            <a:off x="866987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6300"/>
              <a:buFont typeface="Twentieth Century"/>
              <a:buNone/>
            </a:pPr>
            <a:r>
              <a:rPr b="0" i="0" lang="en-US" sz="63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Message-Passing Model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3" name="Google Shape;733;g120fa84032c_0_1135"/>
          <p:cNvSpPr txBox="1"/>
          <p:nvPr>
            <p:ph idx="1" type="body"/>
          </p:nvPr>
        </p:nvSpPr>
        <p:spPr>
          <a:xfrm>
            <a:off x="866987" y="2260035"/>
            <a:ext cx="6393900" cy="6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processors are </a:t>
            </a:r>
            <a:r>
              <a:rPr b="0" i="1" lang="en-US" sz="4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4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r>
              <a:rPr b="0" i="1" lang="en-US" sz="4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p</a:t>
            </a:r>
            <a:r>
              <a:rPr b="0" baseline="-25000" i="1" lang="en-US" sz="4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r>
              <a:rPr b="0" i="1" lang="en-US" sz="4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…, p</a:t>
            </a:r>
            <a:r>
              <a:rPr b="0" baseline="-25000" i="1" lang="en-US" sz="4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n-1</a:t>
            </a:r>
            <a:r>
              <a:rPr b="0" i="0" lang="en-US" sz="4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(nodes of graph)</a:t>
            </a:r>
            <a:endParaRPr/>
          </a:p>
          <a:p>
            <a:pPr indent="-463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each processor </a:t>
            </a:r>
            <a:r>
              <a:rPr b="0" i="1" lang="en-US" sz="4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4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en-US" sz="4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labels its incident channels with the integers 1, 2, </a:t>
            </a:r>
            <a:r>
              <a:rPr b="0" i="0" lang="en-US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b="0" i="0" lang="en-US" sz="4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 where r is the degree of </a:t>
            </a:r>
            <a:r>
              <a:rPr b="0" i="1" lang="en-US" sz="4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4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en-US" sz="41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</a:pP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1, 2, 3 for </a:t>
            </a:r>
            <a:r>
              <a:rPr b="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 </a:t>
            </a: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the exemple</a:t>
            </a:r>
            <a:endParaRPr/>
          </a:p>
        </p:txBody>
      </p:sp>
      <p:sp>
        <p:nvSpPr>
          <p:cNvPr id="734" name="Google Shape;734;g120fa84032c_0_1135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grpSp>
        <p:nvGrpSpPr>
          <p:cNvPr id="735" name="Google Shape;735;g120fa84032c_0_1135"/>
          <p:cNvGrpSpPr/>
          <p:nvPr/>
        </p:nvGrpSpPr>
        <p:grpSpPr>
          <a:xfrm>
            <a:off x="7261135" y="3009586"/>
            <a:ext cx="4877067" cy="3729833"/>
            <a:chOff x="1905000" y="2173288"/>
            <a:chExt cx="4191000" cy="3003812"/>
          </a:xfrm>
        </p:grpSpPr>
        <p:sp>
          <p:nvSpPr>
            <p:cNvPr id="736" name="Google Shape;736;g120fa84032c_0_1135"/>
            <p:cNvSpPr/>
            <p:nvPr/>
          </p:nvSpPr>
          <p:spPr>
            <a:xfrm>
              <a:off x="1905000" y="2362200"/>
              <a:ext cx="609600" cy="6096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120fa84032c_0_1135"/>
            <p:cNvSpPr/>
            <p:nvPr/>
          </p:nvSpPr>
          <p:spPr>
            <a:xfrm>
              <a:off x="3200400" y="4267200"/>
              <a:ext cx="609600" cy="6096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120fa84032c_0_1135"/>
            <p:cNvSpPr/>
            <p:nvPr/>
          </p:nvSpPr>
          <p:spPr>
            <a:xfrm>
              <a:off x="5334000" y="4343400"/>
              <a:ext cx="609600" cy="6096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120fa84032c_0_1135"/>
            <p:cNvSpPr/>
            <p:nvPr/>
          </p:nvSpPr>
          <p:spPr>
            <a:xfrm>
              <a:off x="4191000" y="2362200"/>
              <a:ext cx="609600" cy="6096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0" name="Google Shape;740;g120fa84032c_0_1135"/>
            <p:cNvCxnSpPr/>
            <p:nvPr/>
          </p:nvCxnSpPr>
          <p:spPr>
            <a:xfrm>
              <a:off x="2514600" y="2667000"/>
              <a:ext cx="1676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41" name="Google Shape;741;g120fa84032c_0_1135"/>
            <p:cNvCxnSpPr/>
            <p:nvPr/>
          </p:nvCxnSpPr>
          <p:spPr>
            <a:xfrm flipH="1">
              <a:off x="3657600" y="2895600"/>
              <a:ext cx="685800" cy="137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42" name="Google Shape;742;g120fa84032c_0_1135"/>
            <p:cNvCxnSpPr/>
            <p:nvPr/>
          </p:nvCxnSpPr>
          <p:spPr>
            <a:xfrm>
              <a:off x="4724400" y="2895600"/>
              <a:ext cx="762000" cy="1447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43" name="Google Shape;743;g120fa84032c_0_1135"/>
            <p:cNvCxnSpPr/>
            <p:nvPr/>
          </p:nvCxnSpPr>
          <p:spPr>
            <a:xfrm>
              <a:off x="3810000" y="4648200"/>
              <a:ext cx="152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44" name="Google Shape;744;g120fa84032c_0_1135"/>
            <p:cNvSpPr txBox="1"/>
            <p:nvPr/>
          </p:nvSpPr>
          <p:spPr>
            <a:xfrm>
              <a:off x="2574924" y="2173288"/>
              <a:ext cx="3999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000"/>
            </a:p>
          </p:txBody>
        </p:sp>
        <p:sp>
          <p:nvSpPr>
            <p:cNvPr id="745" name="Google Shape;745;g120fa84032c_0_1135"/>
            <p:cNvSpPr txBox="1"/>
            <p:nvPr/>
          </p:nvSpPr>
          <p:spPr>
            <a:xfrm>
              <a:off x="3810000" y="2209800"/>
              <a:ext cx="3540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000"/>
            </a:p>
          </p:txBody>
        </p:sp>
        <p:sp>
          <p:nvSpPr>
            <p:cNvPr id="746" name="Google Shape;746;g120fa84032c_0_1135"/>
            <p:cNvSpPr txBox="1"/>
            <p:nvPr/>
          </p:nvSpPr>
          <p:spPr>
            <a:xfrm>
              <a:off x="3886200" y="2819399"/>
              <a:ext cx="3999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000"/>
            </a:p>
          </p:txBody>
        </p:sp>
        <p:sp>
          <p:nvSpPr>
            <p:cNvPr id="747" name="Google Shape;747;g120fa84032c_0_1135"/>
            <p:cNvSpPr txBox="1"/>
            <p:nvPr/>
          </p:nvSpPr>
          <p:spPr>
            <a:xfrm>
              <a:off x="3352800" y="3733800"/>
              <a:ext cx="3999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000"/>
            </a:p>
          </p:txBody>
        </p:sp>
        <p:sp>
          <p:nvSpPr>
            <p:cNvPr id="748" name="Google Shape;748;g120fa84032c_0_1135"/>
            <p:cNvSpPr txBox="1"/>
            <p:nvPr/>
          </p:nvSpPr>
          <p:spPr>
            <a:xfrm>
              <a:off x="3810000" y="4724400"/>
              <a:ext cx="3999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000"/>
            </a:p>
          </p:txBody>
        </p:sp>
        <p:sp>
          <p:nvSpPr>
            <p:cNvPr id="749" name="Google Shape;749;g120fa84032c_0_1135"/>
            <p:cNvSpPr txBox="1"/>
            <p:nvPr/>
          </p:nvSpPr>
          <p:spPr>
            <a:xfrm>
              <a:off x="4953000" y="4724400"/>
              <a:ext cx="3999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000"/>
            </a:p>
          </p:txBody>
        </p:sp>
        <p:sp>
          <p:nvSpPr>
            <p:cNvPr id="750" name="Google Shape;750;g120fa84032c_0_1135"/>
            <p:cNvSpPr txBox="1"/>
            <p:nvPr/>
          </p:nvSpPr>
          <p:spPr>
            <a:xfrm>
              <a:off x="4800600" y="2743200"/>
              <a:ext cx="3540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2000"/>
            </a:p>
          </p:txBody>
        </p:sp>
        <p:sp>
          <p:nvSpPr>
            <p:cNvPr id="751" name="Google Shape;751;g120fa84032c_0_1135"/>
            <p:cNvSpPr txBox="1"/>
            <p:nvPr/>
          </p:nvSpPr>
          <p:spPr>
            <a:xfrm>
              <a:off x="5486400" y="3886200"/>
              <a:ext cx="3999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000"/>
            </a:p>
          </p:txBody>
        </p:sp>
        <p:sp>
          <p:nvSpPr>
            <p:cNvPr id="752" name="Google Shape;752;g120fa84032c_0_1135"/>
            <p:cNvSpPr txBox="1"/>
            <p:nvPr/>
          </p:nvSpPr>
          <p:spPr>
            <a:xfrm>
              <a:off x="1981200" y="2362200"/>
              <a:ext cx="6096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2000"/>
            </a:p>
          </p:txBody>
        </p:sp>
        <p:sp>
          <p:nvSpPr>
            <p:cNvPr id="753" name="Google Shape;753;g120fa84032c_0_1135"/>
            <p:cNvSpPr txBox="1"/>
            <p:nvPr/>
          </p:nvSpPr>
          <p:spPr>
            <a:xfrm>
              <a:off x="3276600" y="4267200"/>
              <a:ext cx="6096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000"/>
            </a:p>
          </p:txBody>
        </p:sp>
        <p:sp>
          <p:nvSpPr>
            <p:cNvPr id="754" name="Google Shape;754;g120fa84032c_0_1135"/>
            <p:cNvSpPr txBox="1"/>
            <p:nvPr/>
          </p:nvSpPr>
          <p:spPr>
            <a:xfrm>
              <a:off x="4267200" y="2362200"/>
              <a:ext cx="6096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2000"/>
            </a:p>
          </p:txBody>
        </p:sp>
        <p:sp>
          <p:nvSpPr>
            <p:cNvPr id="755" name="Google Shape;755;g120fa84032c_0_1135"/>
            <p:cNvSpPr txBox="1"/>
            <p:nvPr/>
          </p:nvSpPr>
          <p:spPr>
            <a:xfrm>
              <a:off x="5486400" y="4343400"/>
              <a:ext cx="6096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0" lang="en-US" sz="2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000"/>
            </a:p>
          </p:txBody>
        </p:sp>
      </p:grpSp>
      <p:sp>
        <p:nvSpPr>
          <p:cNvPr id="756" name="Google Shape;756;g120fa84032c_0_1135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20fa84032c_0_1163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6300"/>
              <a:buFont typeface="Twentieth Century"/>
              <a:buNone/>
            </a:pPr>
            <a:r>
              <a:rPr b="0" i="0" lang="en-US" sz="63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Modeling Processors and Channels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3" name="Google Shape;763;g120fa84032c_0_1163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764" name="Google Shape;764;g120fa84032c_0_1163"/>
          <p:cNvSpPr txBox="1"/>
          <p:nvPr>
            <p:ph idx="1" type="body"/>
          </p:nvPr>
        </p:nvSpPr>
        <p:spPr>
          <a:xfrm>
            <a:off x="871502" y="2275840"/>
            <a:ext cx="11595900" cy="6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❏"/>
            </a:pPr>
            <a:r>
              <a:rPr b="0" i="0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Processor is a state machine including</a:t>
            </a:r>
            <a:endParaRPr/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❏"/>
            </a:pP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local state of the processor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Noto Sans Symbols"/>
              <a:buChar char="❏"/>
            </a:pP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mechanisms for modeling channels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❏"/>
            </a:pPr>
            <a:r>
              <a:rPr b="0" i="0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Channel directed from processor </a:t>
            </a:r>
            <a:r>
              <a:rPr b="0" i="1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to processor </a:t>
            </a:r>
            <a:r>
              <a:rPr b="0" i="1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</a:t>
            </a:r>
            <a:r>
              <a:rPr b="0" i="0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is modeled in two pieces: 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Noto Sans Symbols"/>
              <a:buChar char="❏"/>
            </a:pP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outbuf</a:t>
            </a: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variable of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: msgs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has sent to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and not yet delivered to p</a:t>
            </a:r>
            <a:r>
              <a:rPr b="0" baseline="-2500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</a:t>
            </a:r>
            <a:endParaRPr b="0" baseline="-25000" i="0" sz="3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Font typeface="Noto Sans Symbols"/>
              <a:buChar char="❏"/>
            </a:pP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nbuf</a:t>
            </a: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variable of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  </a:t>
            </a: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msgs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delivered by</a:t>
            </a: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and not yet processed by p</a:t>
            </a:r>
            <a:r>
              <a:rPr b="0" baseline="-2500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</a:t>
            </a:r>
            <a:endParaRPr b="0" i="0" sz="3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❏"/>
            </a:pPr>
            <a:r>
              <a:rPr b="0" i="1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Outbuf</a:t>
            </a:r>
            <a:r>
              <a:rPr b="0" i="0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corresponds to physical channel, </a:t>
            </a:r>
            <a:r>
              <a:rPr b="0" i="1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inbuf</a:t>
            </a:r>
            <a:r>
              <a:rPr b="0" i="0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to incoming message queue</a:t>
            </a:r>
            <a:endParaRPr/>
          </a:p>
        </p:txBody>
      </p:sp>
      <p:sp>
        <p:nvSpPr>
          <p:cNvPr id="765" name="Google Shape;765;g120fa84032c_0_1163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20fa84032c_0_1170"/>
          <p:cNvSpPr txBox="1"/>
          <p:nvPr>
            <p:ph type="title"/>
          </p:nvPr>
        </p:nvSpPr>
        <p:spPr>
          <a:xfrm>
            <a:off x="975360" y="325120"/>
            <a:ext cx="117042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6300"/>
              <a:buFont typeface="Twentieth Century"/>
              <a:buNone/>
            </a:pPr>
            <a:r>
              <a:rPr b="0" i="0" lang="en-US" sz="63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Modeling Processors and Channels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72" name="Google Shape;772;g120fa84032c_0_1170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grpSp>
        <p:nvGrpSpPr>
          <p:cNvPr id="773" name="Google Shape;773;g120fa84032c_0_1170"/>
          <p:cNvGrpSpPr/>
          <p:nvPr/>
        </p:nvGrpSpPr>
        <p:grpSpPr>
          <a:xfrm>
            <a:off x="433493" y="2384225"/>
            <a:ext cx="11921067" cy="4522306"/>
            <a:chOff x="240" y="889"/>
            <a:chExt cx="5280" cy="2003"/>
          </a:xfrm>
        </p:grpSpPr>
        <p:sp>
          <p:nvSpPr>
            <p:cNvPr id="774" name="Google Shape;774;g120fa84032c_0_1170"/>
            <p:cNvSpPr txBox="1"/>
            <p:nvPr/>
          </p:nvSpPr>
          <p:spPr>
            <a:xfrm>
              <a:off x="1296" y="1632"/>
              <a:ext cx="900" cy="300"/>
            </a:xfrm>
            <a:prstGeom prst="rect">
              <a:avLst/>
            </a:prstGeom>
            <a:solidFill>
              <a:srgbClr val="FF99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120fa84032c_0_1170"/>
            <p:cNvSpPr/>
            <p:nvPr/>
          </p:nvSpPr>
          <p:spPr>
            <a:xfrm flipH="1">
              <a:off x="240" y="1296"/>
              <a:ext cx="1200" cy="1200"/>
            </a:xfrm>
            <a:prstGeom prst="ellipse">
              <a:avLst/>
            </a:prstGeom>
            <a:solidFill>
              <a:srgbClr val="FF99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6" name="Google Shape;776;g120fa84032c_0_1170"/>
            <p:cNvCxnSpPr/>
            <p:nvPr/>
          </p:nvCxnSpPr>
          <p:spPr>
            <a:xfrm>
              <a:off x="2112" y="1632"/>
              <a:ext cx="2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77" name="Google Shape;777;g120fa84032c_0_1170"/>
            <p:cNvCxnSpPr/>
            <p:nvPr/>
          </p:nvCxnSpPr>
          <p:spPr>
            <a:xfrm>
              <a:off x="2112" y="1872"/>
              <a:ext cx="2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grpSp>
          <p:nvGrpSpPr>
            <p:cNvPr id="778" name="Google Shape;778;g120fa84032c_0_1170"/>
            <p:cNvGrpSpPr/>
            <p:nvPr/>
          </p:nvGrpSpPr>
          <p:grpSpPr>
            <a:xfrm flipH="1">
              <a:off x="3564" y="1536"/>
              <a:ext cx="1956" cy="1200"/>
              <a:chOff x="240" y="1728"/>
              <a:chExt cx="1956" cy="1200"/>
            </a:xfrm>
          </p:grpSpPr>
          <p:sp>
            <p:nvSpPr>
              <p:cNvPr id="779" name="Google Shape;779;g120fa84032c_0_1170"/>
              <p:cNvSpPr txBox="1"/>
              <p:nvPr/>
            </p:nvSpPr>
            <p:spPr>
              <a:xfrm>
                <a:off x="1296" y="2064"/>
                <a:ext cx="900" cy="300"/>
              </a:xfrm>
              <a:prstGeom prst="rect">
                <a:avLst/>
              </a:prstGeom>
              <a:solidFill>
                <a:srgbClr val="FF99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65000" lIns="130025" spcFirstLastPara="1" rIns="130025" wrap="square" tIns="6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g120fa84032c_0_1170"/>
              <p:cNvSpPr/>
              <p:nvPr/>
            </p:nvSpPr>
            <p:spPr>
              <a:xfrm flipH="1">
                <a:off x="240" y="1728"/>
                <a:ext cx="1200" cy="1200"/>
              </a:xfrm>
              <a:prstGeom prst="ellipse">
                <a:avLst/>
              </a:prstGeom>
              <a:solidFill>
                <a:srgbClr val="FF99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65000" lIns="130025" spcFirstLastPara="1" rIns="130025" wrap="square" tIns="6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81" name="Google Shape;781;g120fa84032c_0_1170"/>
            <p:cNvCxnSpPr/>
            <p:nvPr/>
          </p:nvCxnSpPr>
          <p:spPr>
            <a:xfrm rot="10800000">
              <a:off x="1248" y="2112"/>
              <a:ext cx="2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82" name="Google Shape;782;g120fa84032c_0_1170"/>
            <p:cNvSpPr txBox="1"/>
            <p:nvPr/>
          </p:nvSpPr>
          <p:spPr>
            <a:xfrm>
              <a:off x="1090" y="889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Twentieth Century"/>
                <a:buNone/>
              </a:pPr>
              <a:r>
                <a:rPr b="0" i="0" lang="en-US" sz="3400" u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inbuf[1]</a:t>
              </a:r>
              <a:endParaRPr sz="2000"/>
            </a:p>
          </p:txBody>
        </p:sp>
        <p:cxnSp>
          <p:nvCxnSpPr>
            <p:cNvPr id="783" name="Google Shape;783;g120fa84032c_0_1170"/>
            <p:cNvCxnSpPr/>
            <p:nvPr/>
          </p:nvCxnSpPr>
          <p:spPr>
            <a:xfrm>
              <a:off x="1536" y="1200"/>
              <a:ext cx="0" cy="3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784" name="Google Shape;784;g120fa84032c_0_1170"/>
            <p:cNvSpPr txBox="1"/>
            <p:nvPr/>
          </p:nvSpPr>
          <p:spPr>
            <a:xfrm>
              <a:off x="336" y="1584"/>
              <a:ext cx="9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Twentieth Century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</a:t>
              </a:r>
              <a:r>
                <a:rPr b="0" baseline="-25000" i="1" lang="en-US" sz="3400" u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1</a:t>
              </a:r>
              <a:r>
                <a:rPr b="0" i="0" lang="en-US" sz="3400" u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's local</a:t>
              </a:r>
              <a:endParaRPr sz="2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Twentieth Century"/>
                <a:buNone/>
              </a:pPr>
              <a:r>
                <a:rPr b="0" i="0" lang="en-US" sz="3400" u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variables</a:t>
              </a:r>
              <a:endParaRPr sz="2000"/>
            </a:p>
          </p:txBody>
        </p:sp>
        <p:sp>
          <p:nvSpPr>
            <p:cNvPr id="785" name="Google Shape;785;g120fa84032c_0_1170"/>
            <p:cNvSpPr txBox="1"/>
            <p:nvPr/>
          </p:nvSpPr>
          <p:spPr>
            <a:xfrm>
              <a:off x="1680" y="2544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Twentieth Century"/>
                <a:buNone/>
              </a:pPr>
              <a:r>
                <a:rPr b="0" i="0" lang="en-US" sz="3400" u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outbuf[1]</a:t>
              </a:r>
              <a:endParaRPr sz="2000"/>
            </a:p>
          </p:txBody>
        </p:sp>
        <p:sp>
          <p:nvSpPr>
            <p:cNvPr id="786" name="Google Shape;786;g120fa84032c_0_1170"/>
            <p:cNvSpPr txBox="1"/>
            <p:nvPr/>
          </p:nvSpPr>
          <p:spPr>
            <a:xfrm>
              <a:off x="3564" y="2592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Twentieth Century"/>
                <a:buNone/>
              </a:pPr>
              <a:r>
                <a:rPr b="0" i="0" lang="en-US" sz="3400" u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inbuf[2]</a:t>
              </a:r>
              <a:endParaRPr sz="2000"/>
            </a:p>
          </p:txBody>
        </p:sp>
        <p:sp>
          <p:nvSpPr>
            <p:cNvPr id="787" name="Google Shape;787;g120fa84032c_0_1170"/>
            <p:cNvSpPr txBox="1"/>
            <p:nvPr/>
          </p:nvSpPr>
          <p:spPr>
            <a:xfrm>
              <a:off x="3024" y="912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Twentieth Century"/>
                <a:buNone/>
              </a:pPr>
              <a:r>
                <a:rPr b="0" i="0" lang="en-US" sz="3400" u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outbuf[2]</a:t>
              </a:r>
              <a:endParaRPr sz="2000"/>
            </a:p>
          </p:txBody>
        </p:sp>
        <p:sp>
          <p:nvSpPr>
            <p:cNvPr id="788" name="Google Shape;788;g120fa84032c_0_1170"/>
            <p:cNvSpPr txBox="1"/>
            <p:nvPr/>
          </p:nvSpPr>
          <p:spPr>
            <a:xfrm>
              <a:off x="4512" y="1728"/>
              <a:ext cx="9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Twentieth Century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</a:t>
              </a:r>
              <a:r>
                <a:rPr b="0" baseline="-25000" i="1" lang="en-US" sz="3400" u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2</a:t>
              </a:r>
              <a:r>
                <a:rPr b="0" i="0" lang="en-US" sz="3400" u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's local</a:t>
              </a:r>
              <a:endParaRPr sz="20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Twentieth Century"/>
                <a:buNone/>
              </a:pPr>
              <a:r>
                <a:rPr b="0" i="0" lang="en-US" sz="3400" u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variables</a:t>
              </a:r>
              <a:endParaRPr sz="2000"/>
            </a:p>
          </p:txBody>
        </p:sp>
        <p:cxnSp>
          <p:nvCxnSpPr>
            <p:cNvPr id="789" name="Google Shape;789;g120fa84032c_0_1170"/>
            <p:cNvCxnSpPr/>
            <p:nvPr/>
          </p:nvCxnSpPr>
          <p:spPr>
            <a:xfrm rot="10800000">
              <a:off x="1968" y="2292"/>
              <a:ext cx="0" cy="3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790" name="Google Shape;790;g120fa84032c_0_1170"/>
            <p:cNvCxnSpPr/>
            <p:nvPr/>
          </p:nvCxnSpPr>
          <p:spPr>
            <a:xfrm rot="10800000">
              <a:off x="3888" y="2292"/>
              <a:ext cx="0" cy="3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791" name="Google Shape;791;g120fa84032c_0_1170"/>
            <p:cNvCxnSpPr/>
            <p:nvPr/>
          </p:nvCxnSpPr>
          <p:spPr>
            <a:xfrm>
              <a:off x="3456" y="1248"/>
              <a:ext cx="0" cy="3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792" name="Google Shape;792;g120fa84032c_0_1170"/>
            <p:cNvSpPr/>
            <p:nvPr/>
          </p:nvSpPr>
          <p:spPr>
            <a:xfrm rot="10800000">
              <a:off x="2136" y="1044"/>
              <a:ext cx="600" cy="300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120fa84032c_0_1170"/>
            <p:cNvSpPr/>
            <p:nvPr/>
          </p:nvSpPr>
          <p:spPr>
            <a:xfrm>
              <a:off x="2688" y="2544"/>
              <a:ext cx="600" cy="300"/>
            </a:xfrm>
            <a:prstGeom prst="rightArrow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4" name="Google Shape;794;g120fa84032c_0_1170"/>
          <p:cNvSpPr txBox="1"/>
          <p:nvPr/>
        </p:nvSpPr>
        <p:spPr>
          <a:xfrm>
            <a:off x="1169529" y="7209084"/>
            <a:ext cx="105348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wentieth Century"/>
              <a:buNone/>
            </a:pPr>
            <a:r>
              <a:rPr b="0" i="0" lang="en-US" sz="3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Pink area (</a:t>
            </a:r>
            <a:r>
              <a:rPr b="1" i="0" lang="en-US" sz="3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local vars + inbuf</a:t>
            </a:r>
            <a:r>
              <a:rPr b="0" i="0" lang="en-US" sz="3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 is </a:t>
            </a:r>
            <a:r>
              <a:rPr b="1" i="1" lang="en-US" sz="3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accessible</a:t>
            </a:r>
            <a:r>
              <a:rPr b="1" i="0" lang="en-US" sz="3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state 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wentieth Century"/>
              <a:buNone/>
            </a:pPr>
            <a:r>
              <a:rPr b="1" i="0" lang="en-US" sz="3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for a processor.</a:t>
            </a:r>
            <a:endParaRPr sz="2000"/>
          </a:p>
        </p:txBody>
      </p:sp>
      <p:sp>
        <p:nvSpPr>
          <p:cNvPr id="795" name="Google Shape;795;g120fa84032c_0_1170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20fa84032c_0_1198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6300"/>
              <a:buFont typeface="Twentieth Century"/>
              <a:buNone/>
            </a:pPr>
            <a:r>
              <a:rPr b="0" i="0" lang="en-US" sz="63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Processor state and configuration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2" name="Google Shape;802;g120fa84032c_0_1198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803" name="Google Shape;803;g120fa84032c_0_1198"/>
          <p:cNvSpPr txBox="1"/>
          <p:nvPr>
            <p:ph idx="1" type="body"/>
          </p:nvPr>
        </p:nvSpPr>
        <p:spPr>
          <a:xfrm>
            <a:off x="871502" y="2275840"/>
            <a:ext cx="11595900" cy="6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◻"/>
            </a:pPr>
            <a:r>
              <a:rPr b="0" i="0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</a:t>
            </a:r>
            <a:r>
              <a:rPr b="0" i="1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state</a:t>
            </a:r>
            <a:r>
              <a:rPr b="0" i="0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of a processor </a:t>
            </a:r>
            <a:r>
              <a:rPr b="0" i="1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 </a:t>
            </a:r>
            <a:r>
              <a:rPr b="0" i="0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contains 2r components where r is the number of neighbors of </a:t>
            </a:r>
            <a:r>
              <a:rPr b="0" i="1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1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. </a:t>
            </a:r>
            <a:r>
              <a:rPr b="0" i="0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particular for every neighbor j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🞑"/>
            </a:pP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outbuf[j]</a:t>
            </a: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: is the set of msgs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has sent to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and not yet delivered to p</a:t>
            </a:r>
            <a:r>
              <a:rPr b="0" baseline="-2500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</a:t>
            </a:r>
            <a:endParaRPr b="0" baseline="-25000" i="0" sz="3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🞑"/>
            </a:pP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nbuf[j]</a:t>
            </a: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variable of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  </a:t>
            </a: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msgs from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</a:t>
            </a: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delivered by</a:t>
            </a: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="0" baseline="-2500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 </a:t>
            </a:r>
            <a:r>
              <a:rPr b="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and not yet processed by p</a:t>
            </a:r>
            <a:r>
              <a:rPr b="0" baseline="-25000" i="1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endParaRPr/>
          </a:p>
          <a:p>
            <a:pPr indent="-450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Noto Sans Symbols"/>
              <a:buChar char="◻"/>
            </a:pPr>
            <a:r>
              <a:rPr b="0" i="0" lang="en-US" sz="3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</a:t>
            </a:r>
            <a:r>
              <a:rPr b="0" i="1" lang="en-US" sz="3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configuration</a:t>
            </a:r>
            <a:r>
              <a:rPr b="0" i="0" lang="en-US" sz="3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is a vector C=(q</a:t>
            </a:r>
            <a:r>
              <a:rPr b="0" baseline="-25000" i="0" lang="en-US" sz="3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r>
              <a:rPr b="0" i="0" lang="en-US" sz="3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,q</a:t>
            </a:r>
            <a:r>
              <a:rPr b="0" baseline="-25000" i="0" lang="en-US" sz="3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r>
              <a:rPr b="0" i="0" lang="en-US" sz="3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,…,q</a:t>
            </a:r>
            <a:r>
              <a:rPr b="0" baseline="-25000" i="0" lang="en-US" sz="3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n-1</a:t>
            </a:r>
            <a:r>
              <a:rPr b="0" i="0" lang="en-US" sz="3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 where q</a:t>
            </a:r>
            <a:r>
              <a:rPr b="0" baseline="-25000" i="0" lang="en-US" sz="3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en-US" sz="3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is a state of process p</a:t>
            </a:r>
            <a:r>
              <a:rPr b="0" baseline="-25000" i="0" lang="en-US" sz="3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🞑"/>
            </a:pP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 initial configuration is a vector (q</a:t>
            </a:r>
            <a:r>
              <a:rPr b="0" baseline="-2500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,q</a:t>
            </a:r>
            <a:r>
              <a:rPr b="0" baseline="-2500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,…,q</a:t>
            </a:r>
            <a:r>
              <a:rPr b="0" baseline="-2500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n-1</a:t>
            </a: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 such that q</a:t>
            </a:r>
            <a:r>
              <a:rPr b="0" baseline="-2500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is the initial state of process p</a:t>
            </a:r>
            <a:r>
              <a:rPr b="0" baseline="-2500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endParaRPr/>
          </a:p>
          <a:p>
            <a: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</a:pPr>
            <a:r>
              <a:t/>
            </a:r>
            <a:endParaRPr b="0" baseline="-25000" i="0" sz="34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04" name="Google Shape;804;g120fa84032c_0_1198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20fa84032c_0_1205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6300"/>
              <a:buFont typeface="Twentieth Century"/>
              <a:buNone/>
            </a:pPr>
            <a:r>
              <a:rPr b="0" i="0" lang="en-US" sz="63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Deliver Event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1" name="Google Shape;811;g120fa84032c_0_1205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812" name="Google Shape;812;g120fa84032c_0_1205"/>
          <p:cNvSpPr txBox="1"/>
          <p:nvPr>
            <p:ph idx="1" type="body"/>
          </p:nvPr>
        </p:nvSpPr>
        <p:spPr>
          <a:xfrm>
            <a:off x="975360" y="2275840"/>
            <a:ext cx="11054100" cy="47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869950" lvl="0" marL="863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Moves a message from sender's outbuf to receiver's inbuf; message will be available next time receiver takes a step</a:t>
            </a:r>
            <a:endParaRPr/>
          </a:p>
        </p:txBody>
      </p:sp>
      <p:grpSp>
        <p:nvGrpSpPr>
          <p:cNvPr id="813" name="Google Shape;813;g120fa84032c_0_1205"/>
          <p:cNvGrpSpPr/>
          <p:nvPr/>
        </p:nvGrpSpPr>
        <p:grpSpPr>
          <a:xfrm>
            <a:off x="2280356" y="5019039"/>
            <a:ext cx="4950284" cy="1354667"/>
            <a:chOff x="1010" y="2223"/>
            <a:chExt cx="2193" cy="600"/>
          </a:xfrm>
        </p:grpSpPr>
        <p:sp>
          <p:nvSpPr>
            <p:cNvPr id="814" name="Google Shape;814;g120fa84032c_0_1205"/>
            <p:cNvSpPr txBox="1"/>
            <p:nvPr/>
          </p:nvSpPr>
          <p:spPr>
            <a:xfrm>
              <a:off x="1554" y="2354"/>
              <a:ext cx="300" cy="0"/>
            </a:xfrm>
            <a:prstGeom prst="rect">
              <a:avLst/>
            </a:prstGeom>
            <a:solidFill>
              <a:srgbClr val="FF99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120fa84032c_0_1205"/>
            <p:cNvSpPr/>
            <p:nvPr/>
          </p:nvSpPr>
          <p:spPr>
            <a:xfrm flipH="1">
              <a:off x="1010" y="2223"/>
              <a:ext cx="600" cy="600"/>
            </a:xfrm>
            <a:prstGeom prst="ellipse">
              <a:avLst/>
            </a:prstGeom>
            <a:solidFill>
              <a:srgbClr val="FF99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6" name="Google Shape;816;g120fa84032c_0_1205"/>
            <p:cNvCxnSpPr/>
            <p:nvPr/>
          </p:nvCxnSpPr>
          <p:spPr>
            <a:xfrm>
              <a:off x="1872" y="2354"/>
              <a:ext cx="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17" name="Google Shape;817;g120fa84032c_0_1205"/>
            <p:cNvCxnSpPr/>
            <p:nvPr/>
          </p:nvCxnSpPr>
          <p:spPr>
            <a:xfrm>
              <a:off x="1872" y="2448"/>
              <a:ext cx="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grpSp>
          <p:nvGrpSpPr>
            <p:cNvPr id="818" name="Google Shape;818;g120fa84032c_0_1205"/>
            <p:cNvGrpSpPr/>
            <p:nvPr/>
          </p:nvGrpSpPr>
          <p:grpSpPr>
            <a:xfrm flipH="1">
              <a:off x="2439" y="2316"/>
              <a:ext cx="763" cy="469"/>
              <a:chOff x="240" y="1728"/>
              <a:chExt cx="1956" cy="1200"/>
            </a:xfrm>
          </p:grpSpPr>
          <p:sp>
            <p:nvSpPr>
              <p:cNvPr id="819" name="Google Shape;819;g120fa84032c_0_1205"/>
              <p:cNvSpPr txBox="1"/>
              <p:nvPr/>
            </p:nvSpPr>
            <p:spPr>
              <a:xfrm>
                <a:off x="1296" y="2064"/>
                <a:ext cx="900" cy="300"/>
              </a:xfrm>
              <a:prstGeom prst="rect">
                <a:avLst/>
              </a:prstGeom>
              <a:solidFill>
                <a:srgbClr val="FF99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65000" lIns="130025" spcFirstLastPara="1" rIns="130025" wrap="square" tIns="6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g120fa84032c_0_1205"/>
              <p:cNvSpPr/>
              <p:nvPr/>
            </p:nvSpPr>
            <p:spPr>
              <a:xfrm flipH="1">
                <a:off x="240" y="1728"/>
                <a:ext cx="1200" cy="1200"/>
              </a:xfrm>
              <a:prstGeom prst="ellipse">
                <a:avLst/>
              </a:prstGeom>
              <a:solidFill>
                <a:srgbClr val="FF999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65000" lIns="130025" spcFirstLastPara="1" rIns="130025" wrap="square" tIns="6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821" name="Google Shape;821;g120fa84032c_0_1205"/>
            <p:cNvCxnSpPr/>
            <p:nvPr/>
          </p:nvCxnSpPr>
          <p:spPr>
            <a:xfrm rot="10800000">
              <a:off x="1572" y="2541"/>
              <a:ext cx="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822" name="Google Shape;822;g120fa84032c_0_1205"/>
            <p:cNvSpPr txBox="1"/>
            <p:nvPr/>
          </p:nvSpPr>
          <p:spPr>
            <a:xfrm>
              <a:off x="1179" y="2335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000"/>
            </a:p>
          </p:txBody>
        </p:sp>
        <p:sp>
          <p:nvSpPr>
            <p:cNvPr id="823" name="Google Shape;823;g120fa84032c_0_1205"/>
            <p:cNvSpPr txBox="1"/>
            <p:nvPr/>
          </p:nvSpPr>
          <p:spPr>
            <a:xfrm>
              <a:off x="2809" y="2391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b="0" baseline="-25000" i="1" lang="en-US" sz="3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000"/>
            </a:p>
          </p:txBody>
        </p:sp>
        <p:sp>
          <p:nvSpPr>
            <p:cNvPr id="824" name="Google Shape;824;g120fa84032c_0_1205"/>
            <p:cNvSpPr txBox="1"/>
            <p:nvPr/>
          </p:nvSpPr>
          <p:spPr>
            <a:xfrm>
              <a:off x="1680" y="2352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5000" lIns="130025" spcFirstLastPara="1" rIns="130025" wrap="square" tIns="65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None/>
              </a:pPr>
              <a:r>
                <a:rPr b="0" i="1" lang="en-US" sz="2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r>
                <a:rPr b="0" baseline="-25000" i="1" lang="en-US" sz="2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b="0" i="1" lang="en-US" sz="2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m</a:t>
              </a:r>
              <a:r>
                <a:rPr b="0" baseline="-25000" i="1" lang="en-US" sz="2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="0" i="1" lang="en-US" sz="2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m</a:t>
              </a:r>
              <a:r>
                <a:rPr b="0" baseline="-25000" i="1" lang="en-US" sz="26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000"/>
            </a:p>
          </p:txBody>
        </p:sp>
      </p:grpSp>
      <p:sp>
        <p:nvSpPr>
          <p:cNvPr id="825" name="Google Shape;825;g120fa84032c_0_1205"/>
          <p:cNvSpPr txBox="1"/>
          <p:nvPr/>
        </p:nvSpPr>
        <p:spPr>
          <a:xfrm>
            <a:off x="3616960" y="7448408"/>
            <a:ext cx="718200" cy="212100"/>
          </a:xfrm>
          <a:prstGeom prst="rect">
            <a:avLst/>
          </a:prstGeom>
          <a:solidFill>
            <a:srgbClr val="FF99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g120fa84032c_0_1205"/>
          <p:cNvSpPr/>
          <p:nvPr/>
        </p:nvSpPr>
        <p:spPr>
          <a:xfrm flipH="1">
            <a:off x="2600696" y="7152640"/>
            <a:ext cx="1142700" cy="1056900"/>
          </a:xfrm>
          <a:prstGeom prst="ellipse">
            <a:avLst/>
          </a:prstGeom>
          <a:solidFill>
            <a:srgbClr val="FF999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7" name="Google Shape;827;g120fa84032c_0_1205"/>
          <p:cNvCxnSpPr/>
          <p:nvPr/>
        </p:nvCxnSpPr>
        <p:spPr>
          <a:xfrm>
            <a:off x="4334933" y="7448408"/>
            <a:ext cx="232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828" name="Google Shape;828;g120fa84032c_0_1205"/>
          <p:cNvCxnSpPr/>
          <p:nvPr/>
        </p:nvCxnSpPr>
        <p:spPr>
          <a:xfrm>
            <a:off x="4334933" y="7660639"/>
            <a:ext cx="232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grpSp>
        <p:nvGrpSpPr>
          <p:cNvPr id="829" name="Google Shape;829;g120fa84032c_0_1205"/>
          <p:cNvGrpSpPr/>
          <p:nvPr/>
        </p:nvGrpSpPr>
        <p:grpSpPr>
          <a:xfrm flipH="1">
            <a:off x="5615589" y="7362613"/>
            <a:ext cx="1723400" cy="1058897"/>
            <a:chOff x="240" y="1728"/>
            <a:chExt cx="1956" cy="1200"/>
          </a:xfrm>
        </p:grpSpPr>
        <p:sp>
          <p:nvSpPr>
            <p:cNvPr id="830" name="Google Shape;830;g120fa84032c_0_1205"/>
            <p:cNvSpPr txBox="1"/>
            <p:nvPr/>
          </p:nvSpPr>
          <p:spPr>
            <a:xfrm>
              <a:off x="1296" y="2064"/>
              <a:ext cx="900" cy="300"/>
            </a:xfrm>
            <a:prstGeom prst="rect">
              <a:avLst/>
            </a:prstGeom>
            <a:solidFill>
              <a:srgbClr val="FF99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120fa84032c_0_1205"/>
            <p:cNvSpPr/>
            <p:nvPr/>
          </p:nvSpPr>
          <p:spPr>
            <a:xfrm flipH="1">
              <a:off x="240" y="1728"/>
              <a:ext cx="1200" cy="1200"/>
            </a:xfrm>
            <a:prstGeom prst="ellipse">
              <a:avLst/>
            </a:prstGeom>
            <a:solidFill>
              <a:srgbClr val="FF999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5000" lIns="130025" spcFirstLastPara="1" rIns="130025" wrap="square" tIns="6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32" name="Google Shape;832;g120fa84032c_0_1205"/>
          <p:cNvCxnSpPr/>
          <p:nvPr/>
        </p:nvCxnSpPr>
        <p:spPr>
          <a:xfrm rot="10800000">
            <a:off x="3700599" y="7870613"/>
            <a:ext cx="198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833" name="Google Shape;833;g120fa84032c_0_1205"/>
          <p:cNvSpPr txBox="1"/>
          <p:nvPr/>
        </p:nvSpPr>
        <p:spPr>
          <a:xfrm>
            <a:off x="2770293" y="7405511"/>
            <a:ext cx="663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0" i="1" lang="en-US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baseline="-25000" i="1" lang="en-US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/>
          </a:p>
        </p:txBody>
      </p:sp>
      <p:sp>
        <p:nvSpPr>
          <p:cNvPr id="834" name="Google Shape;834;g120fa84032c_0_1205"/>
          <p:cNvSpPr txBox="1"/>
          <p:nvPr/>
        </p:nvSpPr>
        <p:spPr>
          <a:xfrm>
            <a:off x="6450470" y="7531947"/>
            <a:ext cx="663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0" i="1" lang="en-US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baseline="-25000" i="1" lang="en-US" sz="3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000"/>
          </a:p>
        </p:txBody>
      </p:sp>
      <p:sp>
        <p:nvSpPr>
          <p:cNvPr id="835" name="Google Shape;835;g120fa84032c_0_1205"/>
          <p:cNvSpPr txBox="1"/>
          <p:nvPr/>
        </p:nvSpPr>
        <p:spPr>
          <a:xfrm>
            <a:off x="3901440" y="7477760"/>
            <a:ext cx="22491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0" i="1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baseline="-25000" i="1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1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</a:t>
            </a:r>
            <a:r>
              <a:rPr b="0" baseline="-25000" i="1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1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m</a:t>
            </a:r>
            <a:r>
              <a:rPr b="0" baseline="-25000" i="1" lang="en-US" sz="2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/>
          </a:p>
        </p:txBody>
      </p:sp>
      <p:sp>
        <p:nvSpPr>
          <p:cNvPr id="836" name="Google Shape;836;g120fa84032c_0_1205"/>
          <p:cNvSpPr/>
          <p:nvPr/>
        </p:nvSpPr>
        <p:spPr>
          <a:xfrm>
            <a:off x="5527040" y="7477760"/>
            <a:ext cx="611700" cy="720300"/>
          </a:xfrm>
          <a:prstGeom prst="ellipse">
            <a:avLst/>
          </a:prstGeom>
          <a:noFill/>
          <a:ln cap="flat" cmpd="sng" w="57150">
            <a:solidFill>
              <a:srgbClr val="CC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g120fa84032c_0_1205"/>
          <p:cNvSpPr/>
          <p:nvPr/>
        </p:nvSpPr>
        <p:spPr>
          <a:xfrm>
            <a:off x="4985173" y="5310293"/>
            <a:ext cx="611700" cy="720300"/>
          </a:xfrm>
          <a:prstGeom prst="ellipse">
            <a:avLst/>
          </a:prstGeom>
          <a:noFill/>
          <a:ln cap="flat" cmpd="sng" w="57150">
            <a:solidFill>
              <a:srgbClr val="CC33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g120fa84032c_0_1205"/>
          <p:cNvSpPr/>
          <p:nvPr/>
        </p:nvSpPr>
        <p:spPr>
          <a:xfrm>
            <a:off x="4551680" y="6285653"/>
            <a:ext cx="325200" cy="8670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g120fa84032c_0_1205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20fa84032c_0_1238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6300"/>
              <a:buFont typeface="Twentieth Century"/>
              <a:buNone/>
            </a:pPr>
            <a:r>
              <a:rPr b="0" i="0" lang="en-US" sz="63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Computation Event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46" name="Google Shape;846;g120fa84032c_0_1238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847" name="Google Shape;847;g120fa84032c_0_1238"/>
          <p:cNvSpPr txBox="1"/>
          <p:nvPr>
            <p:ph idx="1" type="body"/>
          </p:nvPr>
        </p:nvSpPr>
        <p:spPr>
          <a:xfrm>
            <a:off x="758613" y="2384213"/>
            <a:ext cx="11054100" cy="47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869950" lvl="0" marL="863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❏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Occurs at one processor and represents a computation step where the process applies its transition function :</a:t>
            </a:r>
            <a:endParaRPr/>
          </a:p>
          <a:p>
            <a:pPr indent="-43815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Font typeface="Noto Sans Symbols"/>
              <a:buChar char="❏"/>
            </a:pP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Start with old accessible state (local vars + incoming messages)</a:t>
            </a:r>
            <a:endParaRPr/>
          </a:p>
          <a:p>
            <a:pPr indent="-863600" lvl="1" marL="1320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600"/>
              <a:buFont typeface="Noto Sans Symbols"/>
              <a:buChar char="❏"/>
            </a:pP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Apply transition function of processor's state machine; handles all incoming messages</a:t>
            </a:r>
            <a:endParaRPr/>
          </a:p>
          <a:p>
            <a:pPr indent="-863600" lvl="1" marL="1320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600"/>
              <a:buFont typeface="Noto Sans Symbols"/>
              <a:buChar char="❏"/>
            </a:pP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End with new accessible state with empty inbufs, and new outgoing messages</a:t>
            </a:r>
            <a:endParaRPr b="0" i="0" sz="30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48" name="Google Shape;848;g120fa84032c_0_1238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20fa84032c_0_1245"/>
          <p:cNvSpPr txBox="1"/>
          <p:nvPr>
            <p:ph type="title"/>
          </p:nvPr>
        </p:nvSpPr>
        <p:spPr>
          <a:xfrm>
            <a:off x="975360" y="0"/>
            <a:ext cx="11054100" cy="16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6300"/>
              <a:buFont typeface="Twentieth Century"/>
              <a:buNone/>
            </a:pPr>
            <a:r>
              <a:rPr b="0" i="0" lang="en-US" sz="63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Execution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5" name="Google Shape;855;g120fa84032c_0_1245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856" name="Google Shape;856;g120fa84032c_0_1245"/>
          <p:cNvSpPr txBox="1"/>
          <p:nvPr>
            <p:ph idx="1" type="body"/>
          </p:nvPr>
        </p:nvSpPr>
        <p:spPr>
          <a:xfrm>
            <a:off x="758613" y="2167467"/>
            <a:ext cx="11270700" cy="7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◻"/>
            </a:pPr>
            <a:r>
              <a:rPr b="0" i="0" lang="en-US" sz="3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behavior of the system over time is modeled as an execution : a sequence of configurations alternating with events :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🞑"/>
            </a:pP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config, event, config, event, config, …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◻"/>
            </a:pPr>
            <a:r>
              <a:rPr b="0" i="0" lang="en-US" sz="3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first config:  each processor is in initial state and all inbufs are empty 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◻"/>
            </a:pPr>
            <a:r>
              <a:rPr b="0" i="0" lang="en-US" sz="3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for each consecutive (config, </a:t>
            </a:r>
            <a:r>
              <a:rPr b="0" i="0" lang="en-US" sz="3400" u="non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event</a:t>
            </a:r>
            <a:r>
              <a:rPr b="0" i="0" lang="en-US" sz="34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config), new config is same as old config except: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</a:pPr>
            <a:r>
              <a:rPr b="0" i="0" lang="en-US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if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delivery event</a:t>
            </a:r>
            <a:r>
              <a:rPr b="0" i="0" lang="en-US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 specified msg is transferred from sender's outbuf to receiver's inbuf</a:t>
            </a:r>
            <a:endParaRPr/>
          </a:p>
          <a:p>
            <a:pPr indent="-3937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</a:pPr>
            <a:r>
              <a:rPr b="0" i="0" lang="en-US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if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computation event</a:t>
            </a:r>
            <a:r>
              <a:rPr b="0" i="0" lang="en-US" sz="2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 specified processor's state (including outbufs) change according to transition function</a:t>
            </a:r>
            <a:endParaRPr/>
          </a:p>
        </p:txBody>
      </p:sp>
      <p:sp>
        <p:nvSpPr>
          <p:cNvPr id="857" name="Google Shape;857;g120fa84032c_0_1245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54" name="Google Shape;1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0"/>
            <a:ext cx="11273974" cy="807848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762000" y="28774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 </a:t>
            </a:r>
            <a:r>
              <a:rPr i="1" lang="en-US"/>
              <a:t>v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</a:t>
            </a:r>
            <a:r>
              <a:rPr b="1" i="0" lang="en-US" sz="4200" u="none" cap="none" strike="noStrik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incident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</a:t>
            </a:r>
            <a:r>
              <a:rPr b="1" i="0" lang="en-US" sz="42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n-US"/>
              <a:t>e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</a:t>
            </a:r>
            <a:r>
              <a:rPr i="1" lang="en-US"/>
              <a:t>v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an endpoint of </a:t>
            </a:r>
            <a:r>
              <a:rPr i="1" lang="en-US"/>
              <a:t>e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</a:t>
            </a:r>
            <a:r>
              <a:rPr i="1" lang="en-US"/>
              <a:t>v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 member of </a:t>
            </a:r>
            <a:r>
              <a:rPr i="1" lang="en-US"/>
              <a:t>e</a:t>
            </a:r>
            <a:endParaRPr/>
          </a:p>
        </p:txBody>
      </p:sp>
      <p:sp>
        <p:nvSpPr>
          <p:cNvPr id="156" name="Google Shape;156;p22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7200">
                <a:solidFill>
                  <a:schemeClr val="dk2"/>
                </a:solidFill>
              </a:rPr>
              <a:t>Graph G = (V, E)</a:t>
            </a:r>
            <a:endParaRPr sz="7600"/>
          </a:p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20fa84032c_0_1259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6300"/>
              <a:buFont typeface="Twentieth Century"/>
              <a:buNone/>
            </a:pPr>
            <a:r>
              <a:rPr b="0" i="0" lang="en-US" sz="63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Asynchronous Systems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4" name="Google Shape;864;g120fa84032c_0_1259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865" name="Google Shape;865;g120fa84032c_0_1259"/>
          <p:cNvSpPr txBox="1"/>
          <p:nvPr>
            <p:ph idx="1" type="body"/>
          </p:nvPr>
        </p:nvSpPr>
        <p:spPr>
          <a:xfrm>
            <a:off x="871502" y="2275840"/>
            <a:ext cx="11595900" cy="6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◻"/>
            </a:pP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 system is said to be </a:t>
            </a:r>
            <a:r>
              <a:rPr b="0" i="0" lang="en-US" sz="4000" u="none">
                <a:solidFill>
                  <a:schemeClr val="accent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asynchronous</a:t>
            </a: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if there is no fixed upper bound on how it takes for a message to be delivered or how much time elapses between two consecutive steps of a processor (ex. Internet)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◻"/>
            </a:pPr>
            <a:r>
              <a:rPr b="0" i="0" lang="en-US" sz="4000" u="none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Observation</a:t>
            </a:r>
            <a:r>
              <a:rPr b="0" i="0" lang="en-US" sz="4000" u="none">
                <a:solidFill>
                  <a:srgbClr val="3366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there are usually upper bounds on message delays and processors step times, but sometimes they are very large, infrequently reached and they can vary over time :	</a:t>
            </a:r>
            <a:endParaRPr/>
          </a:p>
          <a:p>
            <a:pPr indent="0" lvl="1" marL="520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ans Symbols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☞ </a:t>
            </a:r>
            <a:r>
              <a:rPr b="0" i="0" lang="en-US" sz="4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It is often desirable to write an algorithm independent of any timing parameters </a:t>
            </a:r>
            <a:endParaRPr/>
          </a:p>
        </p:txBody>
      </p:sp>
      <p:sp>
        <p:nvSpPr>
          <p:cNvPr id="866" name="Google Shape;866;g120fa84032c_0_1259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20fa84032c_0_1266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6300"/>
              <a:buFont typeface="Twentieth Century"/>
              <a:buNone/>
            </a:pPr>
            <a:r>
              <a:rPr b="0" i="0" lang="en-US" sz="63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Asynchronous Executions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3" name="Google Shape;873;g120fa84032c_0_1266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874" name="Google Shape;874;g120fa84032c_0_1266"/>
          <p:cNvSpPr txBox="1"/>
          <p:nvPr>
            <p:ph idx="1" type="body"/>
          </p:nvPr>
        </p:nvSpPr>
        <p:spPr>
          <a:xfrm>
            <a:off x="871502" y="2275840"/>
            <a:ext cx="11595900" cy="6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❏"/>
            </a:pP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 execution is </a:t>
            </a:r>
            <a:r>
              <a:rPr b="0" i="1" lang="en-US" sz="4000" u="none">
                <a:solidFill>
                  <a:schemeClr val="accent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admissible</a:t>
            </a:r>
            <a:r>
              <a:rPr b="0" i="1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for the </a:t>
            </a:r>
            <a:r>
              <a:rPr b="0" i="1" lang="en-US" sz="4000" u="none">
                <a:solidFill>
                  <a:schemeClr val="accent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asynchronous model</a:t>
            </a: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if:</a:t>
            </a:r>
            <a:endParaRPr/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❏"/>
            </a:pP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every message in an outbuf is eventually delivered</a:t>
            </a:r>
            <a:endParaRPr/>
          </a:p>
          <a:p>
            <a:pPr indent="-431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❏"/>
            </a:pPr>
            <a:r>
              <a:rPr b="0" i="0" lang="en-US" sz="3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every processor takes an infinite number of steps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❏"/>
            </a:pP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 constraints on when these events take place:  arbitrary message delays and relative processor speeds are not ruled out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❏"/>
            </a:pPr>
            <a:r>
              <a:rPr b="0" i="0" lang="en-US" sz="40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Models reliable system (no message is lost and no processor stops working)</a:t>
            </a:r>
            <a:endParaRPr/>
          </a:p>
        </p:txBody>
      </p:sp>
      <p:sp>
        <p:nvSpPr>
          <p:cNvPr id="875" name="Google Shape;875;g120fa84032c_0_1266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20fa84032c_0_1273"/>
          <p:cNvSpPr txBox="1"/>
          <p:nvPr>
            <p:ph type="title"/>
          </p:nvPr>
        </p:nvSpPr>
        <p:spPr>
          <a:xfrm>
            <a:off x="537351" y="325120"/>
            <a:ext cx="120342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5700"/>
              <a:buFont typeface="Twentieth Century"/>
              <a:buNone/>
            </a:pPr>
            <a:r>
              <a:rPr b="0" i="0" lang="en-US" sz="57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Synchronous Message Passing Systems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2" name="Google Shape;882;g120fa84032c_0_1273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883" name="Google Shape;883;g120fa84032c_0_1273"/>
          <p:cNvSpPr txBox="1"/>
          <p:nvPr>
            <p:ph idx="1" type="body"/>
          </p:nvPr>
        </p:nvSpPr>
        <p:spPr>
          <a:xfrm>
            <a:off x="975360" y="2600960"/>
            <a:ext cx="11487600" cy="6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 execution is </a:t>
            </a:r>
            <a:r>
              <a:rPr b="0" i="1" lang="en-US" sz="4100" u="none">
                <a:solidFill>
                  <a:schemeClr val="accent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admissible</a:t>
            </a: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for the synchronous model if it is an infinite sequence of "</a:t>
            </a:r>
            <a:r>
              <a:rPr b="0" i="0" lang="en-US" sz="4100" u="none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rounds</a:t>
            </a: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"</a:t>
            </a:r>
            <a:endParaRPr/>
          </a:p>
          <a:p>
            <a:pPr indent="-4635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A"</a:t>
            </a:r>
            <a:r>
              <a:rPr b="0" i="0" lang="en-US" sz="4100" u="none">
                <a:solidFill>
                  <a:schemeClr val="accent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round</a:t>
            </a: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  is a sequence of deliver events that move all messages in transit into inbuf's, followed by a sequence of computation events, one for each processor</a:t>
            </a:r>
            <a:endParaRPr/>
          </a:p>
        </p:txBody>
      </p:sp>
      <p:sp>
        <p:nvSpPr>
          <p:cNvPr id="884" name="Google Shape;884;g120fa84032c_0_1273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20fa84032c_0_1280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5100"/>
              <a:buFont typeface="Twentieth Century"/>
              <a:buNone/>
            </a:pPr>
            <a:r>
              <a:rPr b="0" i="0" lang="en-US" sz="51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Synchronous Message Passing Systems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91" name="Google Shape;891;g120fa84032c_0_1280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892" name="Google Shape;892;g120fa84032c_0_1280"/>
          <p:cNvSpPr txBox="1"/>
          <p:nvPr>
            <p:ph idx="1" type="body"/>
          </p:nvPr>
        </p:nvSpPr>
        <p:spPr>
          <a:xfrm>
            <a:off x="975360" y="2492587"/>
            <a:ext cx="11595900" cy="6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4635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new definition of admissible captures lockstep unison feature of synchronous model.</a:t>
            </a:r>
            <a:endParaRPr/>
          </a:p>
          <a:p>
            <a:pPr indent="-4635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This definition also implies</a:t>
            </a:r>
            <a:endParaRPr/>
          </a:p>
          <a:p>
            <a:pPr indent="-3937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</a:pP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every message sent is delivered</a:t>
            </a:r>
            <a:endParaRPr/>
          </a:p>
          <a:p>
            <a:pPr indent="-3937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Noto Sans Symbols"/>
              <a:buChar char="🞑"/>
            </a:pPr>
            <a:r>
              <a:rPr b="0" i="0" lang="en-US" sz="3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every processor takes an infinite number of steps.</a:t>
            </a:r>
            <a:endParaRPr/>
          </a:p>
          <a:p>
            <a:pPr indent="-4635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1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Time</a:t>
            </a: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is measured as number of rounds until termination.</a:t>
            </a:r>
            <a:endParaRPr/>
          </a:p>
        </p:txBody>
      </p:sp>
      <p:sp>
        <p:nvSpPr>
          <p:cNvPr id="893" name="Google Shape;893;g120fa84032c_0_1280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20fa84032c_0_1287"/>
          <p:cNvSpPr txBox="1"/>
          <p:nvPr>
            <p:ph type="title"/>
          </p:nvPr>
        </p:nvSpPr>
        <p:spPr>
          <a:xfrm>
            <a:off x="871502" y="325120"/>
            <a:ext cx="115959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6300"/>
              <a:buFont typeface="Twentieth Century"/>
              <a:buNone/>
            </a:pPr>
            <a:r>
              <a:rPr b="0" i="0" lang="en-US" sz="6300" u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Message Complexity Measure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00" name="Google Shape;900;g120fa84032c_0_1287"/>
          <p:cNvSpPr txBox="1"/>
          <p:nvPr/>
        </p:nvSpPr>
        <p:spPr>
          <a:xfrm>
            <a:off x="0" y="1808479"/>
            <a:ext cx="758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130025" spcFirstLastPara="1" rIns="130025" wrap="square" tIns="6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b="1" i="0" lang="en-US" sz="17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/>
          </a:p>
        </p:txBody>
      </p:sp>
      <p:sp>
        <p:nvSpPr>
          <p:cNvPr id="901" name="Google Shape;901;g120fa84032c_0_1287"/>
          <p:cNvSpPr txBox="1"/>
          <p:nvPr>
            <p:ph idx="1" type="body"/>
          </p:nvPr>
        </p:nvSpPr>
        <p:spPr>
          <a:xfrm>
            <a:off x="871502" y="2275840"/>
            <a:ext cx="11595900" cy="6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130025" spcFirstLastPara="1" rIns="130025" wrap="square" tIns="65000">
            <a:noAutofit/>
          </a:bodyPr>
          <a:lstStyle/>
          <a:p>
            <a:pPr indent="-3048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None/>
            </a:pPr>
            <a:r>
              <a:t/>
            </a:r>
            <a:endParaRPr b="1" i="0" sz="41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635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1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Message complexity:</a:t>
            </a: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maximum number of messages sent in any admissible execution</a:t>
            </a:r>
            <a:endParaRPr/>
          </a:p>
          <a:p>
            <a:pPr indent="-304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None/>
            </a:pPr>
            <a:r>
              <a:t/>
            </a:r>
            <a:endParaRPr b="0" i="0" sz="4100" u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46355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Noto Sans Symbols"/>
              <a:buChar char="◻"/>
            </a:pPr>
            <a:r>
              <a:rPr b="0" i="0" lang="en-US" sz="4100" u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This is a worst-case measure</a:t>
            </a:r>
            <a:endParaRPr/>
          </a:p>
        </p:txBody>
      </p:sp>
      <p:sp>
        <p:nvSpPr>
          <p:cNvPr id="902" name="Google Shape;902;g120fa84032c_0_1287"/>
          <p:cNvSpPr txBox="1"/>
          <p:nvPr>
            <p:ph idx="12" type="sldNum"/>
          </p:nvPr>
        </p:nvSpPr>
        <p:spPr>
          <a:xfrm>
            <a:off x="0" y="1808479"/>
            <a:ext cx="758700" cy="347700"/>
          </a:xfrm>
          <a:prstGeom prst="rect">
            <a:avLst/>
          </a:prstGeom>
        </p:spPr>
        <p:txBody>
          <a:bodyPr anchorCtr="0" anchor="ctr" bIns="65000" lIns="130025" spcFirstLastPara="1" rIns="130025" wrap="square" tIns="650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20fa84032c_0_1325"/>
          <p:cNvSpPr txBox="1"/>
          <p:nvPr>
            <p:ph type="ctrTitle"/>
          </p:nvPr>
        </p:nvSpPr>
        <p:spPr>
          <a:xfrm>
            <a:off x="975362" y="2869068"/>
            <a:ext cx="110541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225" lIns="144475" spcFirstLastPara="1" rIns="144475" wrap="square" tIns="722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90"/>
              <a:buFont typeface="Twentieth Century"/>
              <a:buNone/>
            </a:pPr>
            <a:r>
              <a:rPr lang="en-US" sz="7090">
                <a:solidFill>
                  <a:schemeClr val="dk2"/>
                </a:solidFill>
              </a:rPr>
              <a:t>Distributed Algorithm : Locality</a:t>
            </a:r>
            <a:endParaRPr sz="10300">
              <a:solidFill>
                <a:schemeClr val="dk2"/>
              </a:solidFill>
            </a:endParaRPr>
          </a:p>
        </p:txBody>
      </p:sp>
      <p:sp>
        <p:nvSpPr>
          <p:cNvPr id="909" name="Google Shape;909;g120fa84032c_0_1325"/>
          <p:cNvSpPr txBox="1"/>
          <p:nvPr>
            <p:ph idx="1" type="subTitle"/>
          </p:nvPr>
        </p:nvSpPr>
        <p:spPr>
          <a:xfrm>
            <a:off x="4778060" y="16316676"/>
            <a:ext cx="13563600" cy="18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225" lIns="144475" spcFirstLastPara="1" rIns="144475" wrap="square" tIns="72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4100">
              <a:solidFill>
                <a:srgbClr val="FFFFFF"/>
              </a:solidFill>
            </a:endParaRPr>
          </a:p>
        </p:txBody>
      </p:sp>
      <p:sp>
        <p:nvSpPr>
          <p:cNvPr id="910" name="Google Shape;910;g120fa84032c_0_1325"/>
          <p:cNvSpPr txBox="1"/>
          <p:nvPr>
            <p:ph idx="12" type="sldNum"/>
          </p:nvPr>
        </p:nvSpPr>
        <p:spPr>
          <a:xfrm>
            <a:off x="11379200" y="325120"/>
            <a:ext cx="1192200" cy="542100"/>
          </a:xfrm>
          <a:prstGeom prst="rect">
            <a:avLst/>
          </a:prstGeom>
        </p:spPr>
        <p:txBody>
          <a:bodyPr anchorCtr="0" anchor="ctr" bIns="72225" lIns="144475" spcFirstLastPara="1" rIns="144475" wrap="square" tIns="722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20fa84032c_0_503"/>
          <p:cNvSpPr txBox="1"/>
          <p:nvPr>
            <p:ph idx="1" type="body"/>
          </p:nvPr>
        </p:nvSpPr>
        <p:spPr>
          <a:xfrm>
            <a:off x="762050" y="278825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of a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 only depend on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it knows</a:t>
            </a:r>
            <a:endParaRPr/>
          </a:p>
          <a:p>
            <a:pPr indent="-381000" lvl="0" marL="50800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 </a:t>
            </a:r>
            <a:r>
              <a:rPr i="1" lang="en-US">
                <a:solidFill>
                  <a:schemeClr val="accent2"/>
                </a:solidFill>
              </a:rPr>
              <a:t>T</a:t>
            </a:r>
            <a:r>
              <a:rPr lang="en-US">
                <a:solidFill>
                  <a:schemeClr val="accent2"/>
                </a:solidFill>
              </a:rPr>
              <a:t> time steps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 </a:t>
            </a:r>
            <a:r>
              <a:rPr b="1" i="0" lang="en-US" sz="4200" u="none" cap="none" strike="noStrik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 only</a:t>
            </a:r>
            <a:b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 about things up to </a:t>
            </a:r>
            <a:r>
              <a:rPr lang="en-US">
                <a:solidFill>
                  <a:schemeClr val="accent2"/>
                </a:solidFill>
              </a:rPr>
              <a:t>distance </a:t>
            </a:r>
            <a:r>
              <a:rPr i="1" lang="en-US">
                <a:solidFill>
                  <a:schemeClr val="accent2"/>
                </a:solidFill>
              </a:rPr>
              <a:t>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16" name="Google Shape;916;g120fa84032c_0_503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000">
                <a:solidFill>
                  <a:schemeClr val="dk2"/>
                </a:solidFill>
              </a:rPr>
              <a:t>Locality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917" name="Google Shape;917;g120fa84032c_0_503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922" name="Google Shape;922;g120fa84032c_0_5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0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g120fa84032c_0_508"/>
          <p:cNvSpPr txBox="1"/>
          <p:nvPr>
            <p:ph idx="1" type="body"/>
          </p:nvPr>
        </p:nvSpPr>
        <p:spPr>
          <a:xfrm>
            <a:off x="762050" y="25386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knows that node 15 exists?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initially, only node 15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everyone else has to learn it</a:t>
            </a:r>
            <a:br>
              <a:rPr b="0" lang="en-US"/>
            </a:br>
            <a:r>
              <a:rPr b="0" lang="en-US"/>
              <a:t>by exchanging messages</a:t>
            </a:r>
            <a:endParaRPr/>
          </a:p>
        </p:txBody>
      </p:sp>
      <p:sp>
        <p:nvSpPr>
          <p:cNvPr id="924" name="Google Shape;924;g120fa84032c_0_508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000">
                <a:solidFill>
                  <a:schemeClr val="dk2"/>
                </a:solidFill>
              </a:rPr>
              <a:t>Locality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925" name="Google Shape;925;g120fa84032c_0_508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930" name="Google Shape;930;g120fa84032c_0_5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825" y="0"/>
            <a:ext cx="11480799" cy="8226687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g120fa84032c_0_514"/>
          <p:cNvSpPr txBox="1"/>
          <p:nvPr>
            <p:ph idx="1" type="body"/>
          </p:nvPr>
        </p:nvSpPr>
        <p:spPr>
          <a:xfrm>
            <a:off x="762050" y="25921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knows about node 15 at time </a:t>
            </a:r>
            <a:r>
              <a:rPr i="1" lang="en-US">
                <a:solidFill>
                  <a:srgbClr val="FD661F"/>
                </a:solidFill>
              </a:rPr>
              <a:t>T</a:t>
            </a:r>
            <a:r>
              <a:rPr lang="en-US">
                <a:solidFill>
                  <a:srgbClr val="FD661F"/>
                </a:solidFill>
              </a:rPr>
              <a:t> = 0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initial state, before we exchange</a:t>
            </a:r>
            <a:br>
              <a:rPr b="0" lang="en-US"/>
            </a:br>
            <a:r>
              <a:rPr b="0" lang="en-US"/>
              <a:t>any messages</a:t>
            </a:r>
            <a:endParaRPr/>
          </a:p>
        </p:txBody>
      </p:sp>
      <p:sp>
        <p:nvSpPr>
          <p:cNvPr id="932" name="Google Shape;932;g120fa84032c_0_514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000">
                <a:solidFill>
                  <a:schemeClr val="dk2"/>
                </a:solidFill>
              </a:rPr>
              <a:t>Locality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933" name="Google Shape;933;g120fa84032c_0_514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938" name="Google Shape;938;g120fa84032c_0_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775" y="0"/>
            <a:ext cx="10927925" cy="783052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g120fa84032c_0_520"/>
          <p:cNvSpPr txBox="1"/>
          <p:nvPr>
            <p:ph idx="1" type="body"/>
          </p:nvPr>
        </p:nvSpPr>
        <p:spPr>
          <a:xfrm>
            <a:off x="762000" y="2625800"/>
            <a:ext cx="11480700" cy="5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81000" lvl="0" marL="508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Char char="◻"/>
            </a:pP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knows about node 15 at time </a:t>
            </a:r>
            <a:r>
              <a:rPr i="1" lang="en-US">
                <a:solidFill>
                  <a:srgbClr val="FD661F"/>
                </a:solidFill>
              </a:rPr>
              <a:t>T</a:t>
            </a:r>
            <a:r>
              <a:rPr lang="en-US">
                <a:solidFill>
                  <a:srgbClr val="FD661F"/>
                </a:solidFill>
              </a:rPr>
              <a:t> = 1</a:t>
            </a:r>
            <a:r>
              <a:rPr b="1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/>
          </a:p>
          <a:p>
            <a:pPr indent="-381000" lvl="1" marL="11430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200"/>
              <a:buFont typeface="Helvetica Neue"/>
              <a:buChar char="🞑"/>
            </a:pPr>
            <a:r>
              <a:rPr b="0" lang="en-US"/>
              <a:t>after 1 communication round</a:t>
            </a:r>
            <a:endParaRPr/>
          </a:p>
        </p:txBody>
      </p:sp>
      <p:sp>
        <p:nvSpPr>
          <p:cNvPr id="940" name="Google Shape;940;g120fa84032c_0_520"/>
          <p:cNvSpPr txBox="1"/>
          <p:nvPr>
            <p:ph type="title"/>
          </p:nvPr>
        </p:nvSpPr>
        <p:spPr>
          <a:xfrm>
            <a:off x="762000" y="0"/>
            <a:ext cx="114807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3ED7"/>
              </a:buClr>
              <a:buSzPts val="8400"/>
              <a:buFont typeface="Helvetica Neue"/>
              <a:buNone/>
            </a:pPr>
            <a:r>
              <a:rPr lang="en-US" sz="9000">
                <a:solidFill>
                  <a:schemeClr val="dk2"/>
                </a:solidFill>
              </a:rPr>
              <a:t>Locality</a:t>
            </a:r>
            <a:endParaRPr sz="9000">
              <a:solidFill>
                <a:schemeClr val="dk2"/>
              </a:solidFill>
            </a:endParaRPr>
          </a:p>
        </p:txBody>
      </p:sp>
      <p:sp>
        <p:nvSpPr>
          <p:cNvPr id="941" name="Google Shape;941;g120fa84032c_0_520"/>
          <p:cNvSpPr txBox="1"/>
          <p:nvPr>
            <p:ph idx="12" type="sldNum"/>
          </p:nvPr>
        </p:nvSpPr>
        <p:spPr>
          <a:xfrm>
            <a:off x="6324600" y="9258300"/>
            <a:ext cx="342900" cy="3684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4_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Median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